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heme/theme2.xml" ContentType="application/vnd.openxmlformats-officedocument.them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419" r:id="rId2"/>
    <p:sldId id="465" r:id="rId3"/>
    <p:sldId id="417" r:id="rId4"/>
    <p:sldId id="471" r:id="rId5"/>
    <p:sldId id="496" r:id="rId6"/>
    <p:sldId id="423" r:id="rId7"/>
    <p:sldId id="424" r:id="rId8"/>
    <p:sldId id="472" r:id="rId9"/>
    <p:sldId id="425" r:id="rId10"/>
    <p:sldId id="473" r:id="rId11"/>
    <p:sldId id="474" r:id="rId12"/>
    <p:sldId id="427" r:id="rId13"/>
    <p:sldId id="428" r:id="rId14"/>
    <p:sldId id="431" r:id="rId15"/>
    <p:sldId id="432" r:id="rId16"/>
    <p:sldId id="436" r:id="rId17"/>
    <p:sldId id="437" r:id="rId18"/>
    <p:sldId id="479" r:id="rId19"/>
    <p:sldId id="480" r:id="rId20"/>
    <p:sldId id="481" r:id="rId21"/>
    <p:sldId id="501" r:id="rId22"/>
    <p:sldId id="483" r:id="rId23"/>
    <p:sldId id="485" r:id="rId24"/>
    <p:sldId id="486" r:id="rId25"/>
    <p:sldId id="502" r:id="rId26"/>
    <p:sldId id="503" r:id="rId27"/>
    <p:sldId id="504" r:id="rId28"/>
    <p:sldId id="497" r:id="rId29"/>
    <p:sldId id="498" r:id="rId30"/>
    <p:sldId id="499" r:id="rId31"/>
    <p:sldId id="500" r:id="rId32"/>
    <p:sldId id="505" r:id="rId33"/>
    <p:sldId id="418" r:id="rId34"/>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62">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CDD2BF"/>
    <a:srgbClr val="2C4F88"/>
    <a:srgbClr val="05151B"/>
    <a:srgbClr val="13446A"/>
    <a:srgbClr val="000B11"/>
    <a:srgbClr val="000813"/>
    <a:srgbClr val="010114"/>
    <a:srgbClr val="06001A"/>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78" autoAdjust="0"/>
    <p:restoredTop sz="94660"/>
  </p:normalViewPr>
  <p:slideViewPr>
    <p:cSldViewPr snapToGrid="0">
      <p:cViewPr varScale="1">
        <p:scale>
          <a:sx n="150" d="100"/>
          <a:sy n="150" d="100"/>
        </p:scale>
        <p:origin x="582" y="126"/>
      </p:cViewPr>
      <p:guideLst>
        <p:guide orient="horz" pos="1562"/>
        <p:guide pos="288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tmp>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2023/3/22</a:t>
            </a:fld>
            <a:endParaRPr lang="zh-CN" altLang="en-US"/>
          </a:p>
        </p:txBody>
      </p:sp>
      <p:sp>
        <p:nvSpPr>
          <p:cNvPr id="4" name="幻灯片图像占位符 3"/>
          <p:cNvSpPr>
            <a:spLocks noGrp="1" noRot="1" noChangeAspect="1"/>
          </p:cNvSpPr>
          <p:nvPr>
            <p:ph type="sldImg" idx="2"/>
          </p:nvPr>
        </p:nvSpPr>
        <p:spPr>
          <a:xfrm>
            <a:off x="686280" y="1143000"/>
            <a:ext cx="548544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1563773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1.xml"/><Relationship Id="rId5" Type="http://schemas.openxmlformats.org/officeDocument/2006/relationships/tags" Target="../tags/tag11.xml"/><Relationship Id="rId4" Type="http://schemas.openxmlformats.org/officeDocument/2006/relationships/tags" Target="../tags/tag10.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1.xml"/><Relationship Id="rId4" Type="http://schemas.openxmlformats.org/officeDocument/2006/relationships/tags" Target="../tags/tag57.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slideMaster" Target="../slideMasters/slideMaster1.xml"/><Relationship Id="rId5" Type="http://schemas.openxmlformats.org/officeDocument/2006/relationships/tags" Target="../tags/tag62.xml"/><Relationship Id="rId4" Type="http://schemas.openxmlformats.org/officeDocument/2006/relationships/tags" Target="../tags/tag6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1.xml"/><Relationship Id="rId5" Type="http://schemas.openxmlformats.org/officeDocument/2006/relationships/tags" Target="../tags/tag16.xml"/><Relationship Id="rId4" Type="http://schemas.openxmlformats.org/officeDocument/2006/relationships/tags" Target="../tags/tag15.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1.xml"/><Relationship Id="rId5" Type="http://schemas.openxmlformats.org/officeDocument/2006/relationships/tags" Target="../tags/tag21.xml"/><Relationship Id="rId4" Type="http://schemas.openxmlformats.org/officeDocument/2006/relationships/tags" Target="../tags/tag2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1.xml"/><Relationship Id="rId4" Type="http://schemas.openxmlformats.org/officeDocument/2006/relationships/tags" Target="../tags/tag39.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1.xml"/><Relationship Id="rId5" Type="http://schemas.openxmlformats.org/officeDocument/2006/relationships/tags" Target="../tags/tag53.xml"/><Relationship Id="rId4" Type="http://schemas.openxmlformats.org/officeDocument/2006/relationships/tags" Target="../tags/tag5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899100" y="685920"/>
            <a:ext cx="7349400" cy="1928137"/>
          </a:xfrm>
        </p:spPr>
        <p:txBody>
          <a:bodyPr lIns="90000" tIns="46800" rIns="90000" bIns="46800" anchor="b" anchorCtr="0">
            <a:normAutofit/>
          </a:bodyPr>
          <a:lstStyle>
            <a:lvl1pPr algn="ctr">
              <a:defRPr sz="4500" b="1" i="0" spc="300" baseline="0">
                <a:solidFill>
                  <a:schemeClr val="tx1">
                    <a:lumMod val="85000"/>
                    <a:lumOff val="15000"/>
                  </a:schemeClr>
                </a:solidFill>
                <a:effectLst/>
              </a:defRPr>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899100" y="2670767"/>
            <a:ext cx="7349400" cy="1104493"/>
          </a:xfrm>
        </p:spPr>
        <p:txBody>
          <a:bodyPr lIns="90000" tIns="46800" rIns="90000" bIns="46800">
            <a:normAutofit/>
          </a:bodyPr>
          <a:lstStyle>
            <a:lvl1pPr marL="0" indent="0" algn="ctr" eaLnBrk="1" fontAlgn="auto" latinLnBrk="0" hangingPunct="1">
              <a:lnSpc>
                <a:spcPct val="110000"/>
              </a:lnSpc>
              <a:buNone/>
              <a:defRPr sz="1800" u="none" strike="noStrike" kern="1200" cap="none" spc="200" normalizeH="0" baseline="0">
                <a:solidFill>
                  <a:schemeClr val="tx1">
                    <a:lumMod val="65000"/>
                    <a:lumOff val="35000"/>
                  </a:schemeClr>
                </a:solidFill>
                <a:uFillTx/>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8035" indent="0" algn="ctr">
              <a:buNone/>
              <a:defRPr sz="1200"/>
            </a:lvl7pPr>
            <a:lvl8pPr marL="2400935" indent="0" algn="ctr">
              <a:buNone/>
              <a:defRPr sz="1200"/>
            </a:lvl8pPr>
            <a:lvl9pPr marL="2743835" indent="0" algn="ctr">
              <a:buNone/>
              <a:defRPr sz="12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2023/3/22</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2023/3/22</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456300" y="580602"/>
            <a:ext cx="8229600" cy="4112819"/>
          </a:xfrm>
        </p:spPr>
        <p:txBody>
          <a:bodyPr/>
          <a:lstStyle>
            <a:lvl1pPr marL="171450" indent="-171450" eaLnBrk="1" fontAlgn="auto" latinLnBrk="0" hangingPunct="1">
              <a:lnSpc>
                <a:spcPct val="130000"/>
              </a:lnSpc>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514350" indent="-17145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857250" indent="-17145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200150" indent="-171450" eaLnBrk="1" fontAlgn="auto" latinLnBrk="0" hangingPunct="1">
              <a:lnSpc>
                <a:spcPct val="120000"/>
              </a:lnSpc>
              <a:buFont typeface="Wingdings" panose="05000000000000000000" charset="0"/>
              <a:buChar char=""/>
              <a:defRPr u="none" strike="noStrike" kern="1200" cap="none" spc="150" normalizeH="0" baseline="0">
                <a:solidFill>
                  <a:schemeClr val="tx1">
                    <a:lumMod val="65000"/>
                    <a:lumOff val="35000"/>
                  </a:schemeClr>
                </a:solidFill>
                <a:uFillTx/>
              </a:defRPr>
            </a:lvl4pPr>
            <a:lvl5pPr marL="1543050" indent="-171450" eaLnBrk="1" fontAlgn="auto" latinLnBrk="0" hangingPunct="1">
              <a:lnSpc>
                <a:spcPct val="120000"/>
              </a:lnSpc>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2023/3/22</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899100" y="1863326"/>
            <a:ext cx="7349400" cy="764234"/>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45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p>
        </p:txBody>
      </p:sp>
      <p:sp>
        <p:nvSpPr>
          <p:cNvPr id="7" name="文本占位符 6"/>
          <p:cNvSpPr>
            <a:spLocks noGrp="1"/>
          </p:cNvSpPr>
          <p:nvPr>
            <p:ph type="body" sz="quarter" idx="13"/>
            <p:custDataLst>
              <p:tags r:id="rId5"/>
            </p:custDataLst>
          </p:nvPr>
        </p:nvSpPr>
        <p:spPr>
          <a:xfrm>
            <a:off x="899100" y="2670767"/>
            <a:ext cx="7349400" cy="353762"/>
          </a:xfrm>
        </p:spPr>
        <p:txBody>
          <a:bodyPr lIns="90000" tIns="46800" rIns="90000" bIns="46800">
            <a:normAutofit/>
          </a:bodyPr>
          <a:lstStyle>
            <a:lvl1pPr marL="0" indent="0" algn="ctr">
              <a:lnSpc>
                <a:spcPct val="110000"/>
              </a:lnSpc>
              <a:buNone/>
              <a:defRPr sz="1800" spc="200" baseline="0">
                <a:solidFill>
                  <a:schemeClr val="tx1">
                    <a:lumMod val="65000"/>
                    <a:lumOff val="35000"/>
                  </a:schemeClr>
                </a:solidFill>
              </a:defRPr>
            </a:lvl1pPr>
          </a:lstStyle>
          <a:p>
            <a:pPr lvl="0"/>
            <a:r>
              <a:rPr lang="zh-CN" altLang="en-US" dirty="0"/>
              <a:t>单击此处编辑母版文本样式</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858779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456300" y="456380"/>
            <a:ext cx="8226900" cy="529293"/>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27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456300" y="1117996"/>
            <a:ext cx="8226900" cy="3570024"/>
          </a:xfrm>
        </p:spPr>
        <p:txBody>
          <a:bodyPr vert="horz" lIns="90000" tIns="46800" rIns="90000" bIns="4680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35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514350" marR="0" lvl="1" indent="-17145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857250" marR="0" lvl="2" indent="-17145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200150" marR="0" lvl="3" indent="-17145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05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1543050" marR="0" lvl="4" indent="-17145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05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2023/3/22</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493100" y="2886805"/>
            <a:ext cx="5826600" cy="575201"/>
          </a:xfrm>
        </p:spPr>
        <p:txBody>
          <a:bodyPr lIns="90000" tIns="46800" rIns="90000" bIns="46800" anchor="b" anchorCtr="0">
            <a:normAutofit/>
          </a:bodyPr>
          <a:lstStyle>
            <a:lvl1pPr>
              <a:defRPr sz="33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493100" y="3462006"/>
            <a:ext cx="5826600" cy="650814"/>
          </a:xfrm>
        </p:spPr>
        <p:txBody>
          <a:bodyPr lIns="90000" tIns="46800" rIns="90000" bIns="46800">
            <a:normAutofit/>
          </a:bodyPr>
          <a:lstStyle>
            <a:lvl1pPr marL="0" indent="0" eaLnBrk="1" fontAlgn="auto" latinLnBrk="0" hangingPunct="1">
              <a:lnSpc>
                <a:spcPct val="130000"/>
              </a:lnSpc>
              <a:buNone/>
              <a:defRPr kumimoji="0" lang="zh-CN" altLang="en-US" sz="135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8035" indent="0">
              <a:buNone/>
              <a:defRPr sz="1200">
                <a:solidFill>
                  <a:schemeClr val="tx1">
                    <a:tint val="75000"/>
                  </a:schemeClr>
                </a:solidFill>
              </a:defRPr>
            </a:lvl7pPr>
            <a:lvl8pPr marL="2400935" indent="0">
              <a:buNone/>
              <a:defRPr sz="1200">
                <a:solidFill>
                  <a:schemeClr val="tx1">
                    <a:tint val="75000"/>
                  </a:schemeClr>
                </a:solidFill>
              </a:defRPr>
            </a:lvl8pPr>
            <a:lvl9pPr marL="2743835" indent="0">
              <a:buNone/>
              <a:defRPr sz="12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2023/3/22</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456300" y="456380"/>
            <a:ext cx="8226900" cy="529293"/>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27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sz="half" idx="1"/>
            <p:custDataLst>
              <p:tags r:id="rId2"/>
            </p:custDataLst>
          </p:nvPr>
        </p:nvSpPr>
        <p:spPr>
          <a:xfrm>
            <a:off x="456300" y="1126097"/>
            <a:ext cx="3882600" cy="3561923"/>
          </a:xfrm>
        </p:spPr>
        <p:txBody>
          <a:bodyPr vert="horz" lIns="90000" tIns="46800" rIns="90000" bIns="46800" rtlCol="0">
            <a:normAutofit/>
          </a:bodyPr>
          <a:lstStyle>
            <a:lvl1pPr marL="171450" marR="0" lvl="0" indent="-17145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514350" marR="0" lvl="1" indent="-17145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857250" marR="0" lvl="2" indent="-17145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200150" marR="0" lvl="3" indent="-17145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05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1543050" marR="0" lvl="4" indent="-17145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05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内容占位符 3"/>
          <p:cNvSpPr>
            <a:spLocks noGrp="1"/>
          </p:cNvSpPr>
          <p:nvPr>
            <p:ph sz="half" idx="2"/>
            <p:custDataLst>
              <p:tags r:id="rId3"/>
            </p:custDataLst>
          </p:nvPr>
        </p:nvSpPr>
        <p:spPr>
          <a:xfrm>
            <a:off x="4808700" y="1126097"/>
            <a:ext cx="3882600" cy="3561923"/>
          </a:xfrm>
        </p:spPr>
        <p:txBody>
          <a:bodyPr lIns="90000" tIns="46800" rIns="90000" bIns="46800">
            <a:normAutofit/>
          </a:bodyPr>
          <a:lstStyle>
            <a:lvl1pPr marL="171450" indent="-171450" eaLnBrk="1" fontAlgn="auto" latinLnBrk="0" hangingPunct="1">
              <a:lnSpc>
                <a:spcPct val="130000"/>
              </a:lnSpc>
              <a:spcAft>
                <a:spcPts val="600"/>
              </a:spcAft>
              <a:buFont typeface="Arial" panose="020B0604020202020204" pitchFamily="34" charset="0"/>
              <a:buChar char="●"/>
              <a:defRPr sz="12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1pPr>
            <a:lvl2pPr marL="514350" indent="-171450" defTabSz="914400" eaLnBrk="1" fontAlgn="auto" latinLnBrk="0" hangingPunct="1">
              <a:lnSpc>
                <a:spcPct val="120000"/>
              </a:lnSpc>
              <a:buFont typeface="Arial" panose="020B0604020202020204" pitchFamily="34" charset="0"/>
              <a:buChar char="●"/>
              <a:tabLst>
                <a:tab pos="1609725" algn="l"/>
                <a:tab pos="1609725" algn="l"/>
                <a:tab pos="1609725" algn="l"/>
                <a:tab pos="1609725" algn="l"/>
              </a:tabLst>
              <a:defRPr sz="12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2pPr>
            <a:lvl3pPr marL="857250" indent="-171450" eaLnBrk="1" fontAlgn="auto" latinLnBrk="0" hangingPunct="1">
              <a:lnSpc>
                <a:spcPct val="120000"/>
              </a:lnSpc>
              <a:buFont typeface="Arial" panose="020B0604020202020204" pitchFamily="34" charset="0"/>
              <a:buChar char="●"/>
              <a:defRPr sz="120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3pPr>
            <a:lvl4pPr marL="1200150" indent="-171450" eaLnBrk="1" fontAlgn="auto" latinLnBrk="0" hangingPunct="1">
              <a:lnSpc>
                <a:spcPct val="120000"/>
              </a:lnSpc>
              <a:buFont typeface="Wingdings" panose="05000000000000000000" charset="0"/>
              <a:buChar char=""/>
              <a:defRPr sz="1050" u="none" strike="noStrike" kern="1200" cap="none" spc="150" normalizeH="0" baseline="0">
                <a:solidFill>
                  <a:schemeClr val="tx1">
                    <a:lumMod val="65000"/>
                    <a:lumOff val="35000"/>
                  </a:schemeClr>
                </a:solidFill>
                <a:latin typeface="Arial" panose="020B0604020202020204" pitchFamily="34" charset="0"/>
                <a:ea typeface="微软雅黑" panose="020B0503020204020204" pitchFamily="34" charset="-122"/>
              </a:defRPr>
            </a:lvl4pPr>
            <a:lvl5pPr eaLnBrk="1" fontAlgn="auto" latinLnBrk="0" hangingPunct="1">
              <a:lnSpc>
                <a:spcPct val="120000"/>
              </a:lnSpc>
              <a:defRPr sz="1050" u="none" strike="noStrike" kern="1200" cap="none" spc="150" normalizeH="0">
                <a:solidFill>
                  <a:schemeClr val="tx1">
                    <a:lumMod val="65000"/>
                    <a:lumOff val="35000"/>
                  </a:schemeClr>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2023/3/22</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456300" y="456380"/>
            <a:ext cx="8226900" cy="529293"/>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27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456300" y="1072088"/>
            <a:ext cx="4006800" cy="286250"/>
          </a:xfrm>
        </p:spPr>
        <p:txBody>
          <a:bodyPr lIns="101600" tIns="38100" rIns="76200" bIns="38100" anchor="t" anchorCtr="0">
            <a:normAutofit/>
          </a:bodyPr>
          <a:lstStyle>
            <a:lvl1pPr marL="0" indent="0" eaLnBrk="1" fontAlgn="auto" latinLnBrk="0" hangingPunct="1">
              <a:lnSpc>
                <a:spcPct val="100000"/>
              </a:lnSpc>
              <a:spcAft>
                <a:spcPts val="0"/>
              </a:spcAft>
              <a:buNone/>
              <a:defRPr sz="15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456300" y="1390743"/>
            <a:ext cx="4006800" cy="3297277"/>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514350" marR="0" lvl="1" indent="-17145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857250" marR="0" lvl="2" indent="-17145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200150" marR="0" lvl="3" indent="-17145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05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1543050" marR="0" lvl="4" indent="-17145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05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4676813" y="1066483"/>
            <a:ext cx="4006800" cy="28625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8035" indent="0">
              <a:buNone/>
              <a:defRPr sz="1200" b="1"/>
            </a:lvl7pPr>
            <a:lvl8pPr marL="2400935" indent="0">
              <a:buNone/>
              <a:defRPr sz="1200" b="1"/>
            </a:lvl8pPr>
            <a:lvl9pPr marL="2743835" indent="0">
              <a:buNone/>
              <a:defRPr sz="12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4676813" y="1390743"/>
            <a:ext cx="4006800" cy="3297277"/>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600"/>
              </a:spcAft>
              <a:buFont typeface="Arial" panose="020B0604020202020204" pitchFamily="34" charset="0"/>
              <a:buChar char="●"/>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514350" marR="0" lvl="1" indent="-17145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857250" marR="0" lvl="2" indent="-171450" algn="l" defTabSz="914400" rtl="0" eaLnBrk="1" fontAlgn="auto" latinLnBrk="0" hangingPunct="1">
              <a:lnSpc>
                <a:spcPct val="120000"/>
              </a:lnSpc>
              <a:spcBef>
                <a:spcPts val="0"/>
              </a:spcBef>
              <a:spcAft>
                <a:spcPts val="600"/>
              </a:spcAft>
              <a:buFont typeface="Arial" panose="020B0604020202020204" pitchFamily="34" charset="0"/>
              <a:buChar char="●"/>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200150" marR="0" lvl="3" indent="-171450" algn="l" defTabSz="914400" rtl="0" eaLnBrk="1" fontAlgn="auto" latinLnBrk="0" hangingPunct="1">
              <a:lnSpc>
                <a:spcPct val="120000"/>
              </a:lnSpc>
              <a:spcBef>
                <a:spcPts val="0"/>
              </a:spcBef>
              <a:spcAft>
                <a:spcPts val="300"/>
              </a:spcAft>
              <a:buFont typeface="Wingdings" panose="05000000000000000000" charset="0"/>
              <a:buChar char=""/>
              <a:defRPr kumimoji="0" lang="zh-CN" altLang="en-US" sz="105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1543050" marR="0" lvl="4" indent="-171450" algn="l" defTabSz="914400" rtl="0" eaLnBrk="1" fontAlgn="auto" latinLnBrk="0" hangingPunct="1">
              <a:lnSpc>
                <a:spcPct val="120000"/>
              </a:lnSpc>
              <a:spcBef>
                <a:spcPts val="0"/>
              </a:spcBef>
              <a:spcAft>
                <a:spcPts val="300"/>
              </a:spcAft>
              <a:buFont typeface="Arial" panose="020B0604020202020204" pitchFamily="34" charset="0"/>
              <a:buChar char="•"/>
              <a:defRPr kumimoji="0" lang="zh-CN" altLang="en-US" sz="105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2023/3/22</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456300" y="456380"/>
            <a:ext cx="8226900" cy="529293"/>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27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2023/3/22</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2023/3/22</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456248" y="1166540"/>
            <a:ext cx="3924776" cy="3456751"/>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2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2"/>
            </p:custDataLst>
          </p:nvPr>
        </p:nvSpPr>
        <p:spPr>
          <a:xfrm>
            <a:off x="4762800" y="1166604"/>
            <a:ext cx="3920400" cy="3456605"/>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2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342900" indent="0" defTabSz="914400" eaLnBrk="1" fontAlgn="auto" latinLnBrk="0" hangingPunct="1">
              <a:buNone/>
              <a:tabLst>
                <a:tab pos="1609725" algn="l"/>
                <a:tab pos="1609725" algn="l"/>
                <a:tab pos="1609725" algn="l"/>
                <a:tab pos="1609725" algn="l"/>
                <a:tab pos="1609725" algn="l"/>
                <a:tab pos="1609725" algn="l"/>
                <a:tab pos="1609725" algn="l"/>
                <a:tab pos="1609725" algn="l"/>
              </a:tabLst>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2pPr>
            <a:lvl3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solidFill>
                  <a:schemeClr val="tx1">
                    <a:lumMod val="65000"/>
                    <a:lumOff val="35000"/>
                  </a:schemeClr>
                </a:solidFill>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2023/3/22</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lvl1pPr>
              <a:defRPr baseline="0"/>
            </a:lvl1p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7676100" y="685920"/>
            <a:ext cx="783000" cy="377256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1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p>
        </p:txBody>
      </p:sp>
      <p:sp>
        <p:nvSpPr>
          <p:cNvPr id="3" name="竖排文字占位符 2"/>
          <p:cNvSpPr>
            <a:spLocks noGrp="1"/>
          </p:cNvSpPr>
          <p:nvPr>
            <p:ph type="body" orient="vert" idx="1"/>
            <p:custDataLst>
              <p:tags r:id="rId2"/>
            </p:custDataLst>
          </p:nvPr>
        </p:nvSpPr>
        <p:spPr>
          <a:xfrm>
            <a:off x="685800" y="685920"/>
            <a:ext cx="6876900" cy="3772560"/>
          </a:xfrm>
        </p:spPr>
        <p:txBody>
          <a:bodyPr vert="eaVert" lIns="46800" tIns="46800" rIns="46800" bIns="46800"/>
          <a:lstStyle>
            <a:lvl1pPr marL="171450" indent="-171450" eaLnBrk="1" fontAlgn="auto" latinLnBrk="0" hangingPunct="1">
              <a:lnSpc>
                <a:spcPct val="130000"/>
              </a:lnSpc>
              <a:spcAft>
                <a:spcPts val="1000"/>
              </a:spcAft>
              <a:buFont typeface="Arial" panose="020B0604020202020204" pitchFamily="34" charset="0"/>
              <a:buChar char="●"/>
              <a:defRPr u="none" strike="noStrike" kern="1200" cap="none" spc="150" normalizeH="0" baseline="0">
                <a:solidFill>
                  <a:schemeClr val="tx1">
                    <a:lumMod val="65000"/>
                    <a:lumOff val="35000"/>
                  </a:schemeClr>
                </a:solidFill>
                <a:uFillTx/>
              </a:defRPr>
            </a:lvl1pPr>
            <a:lvl2pPr marL="514350" indent="-171450" defTabSz="914400" eaLnBrk="1" fontAlgn="auto" latinLnBrk="0" hangingPunct="1">
              <a:lnSpc>
                <a:spcPct val="120000"/>
              </a:lnSpc>
              <a:spcAft>
                <a:spcPts val="600"/>
              </a:spcAft>
              <a:buFont typeface="Arial" panose="020B0604020202020204" pitchFamily="34" charset="0"/>
              <a:buChar char="●"/>
              <a:tabLst>
                <a:tab pos="1609725" algn="l"/>
                <a:tab pos="1609725" algn="l"/>
                <a:tab pos="1609725" algn="l"/>
                <a:tab pos="1609725" algn="l"/>
              </a:tabLst>
              <a:defRPr u="none" strike="noStrike" kern="1200" cap="none" spc="150" normalizeH="0" baseline="0">
                <a:solidFill>
                  <a:schemeClr val="tx1">
                    <a:lumMod val="65000"/>
                    <a:lumOff val="35000"/>
                  </a:schemeClr>
                </a:solidFill>
                <a:uFillTx/>
              </a:defRPr>
            </a:lvl2pPr>
            <a:lvl3pPr marL="857250" indent="-171450" eaLnBrk="1" fontAlgn="auto" latinLnBrk="0" hangingPunct="1">
              <a:lnSpc>
                <a:spcPct val="120000"/>
              </a:lnSpc>
              <a:spcAft>
                <a:spcPts val="600"/>
              </a:spcAft>
              <a:buFont typeface="Arial" panose="020B0604020202020204" pitchFamily="34" charset="0"/>
              <a:buChar char="●"/>
              <a:defRPr u="none" strike="noStrike" kern="1200" cap="none" spc="150" normalizeH="0" baseline="0">
                <a:solidFill>
                  <a:schemeClr val="tx1">
                    <a:lumMod val="65000"/>
                    <a:lumOff val="35000"/>
                  </a:schemeClr>
                </a:solidFill>
                <a:uFillTx/>
              </a:defRPr>
            </a:lvl3pPr>
            <a:lvl4pPr marL="1200150" indent="-171450" eaLnBrk="1" fontAlgn="auto" latinLnBrk="0" hangingPunct="1">
              <a:lnSpc>
                <a:spcPct val="120000"/>
              </a:lnSpc>
              <a:spcAft>
                <a:spcPts val="300"/>
              </a:spcAft>
              <a:buFont typeface="Wingdings" panose="05000000000000000000" charset="0"/>
              <a:buChar char=""/>
              <a:defRPr u="none" strike="noStrike" kern="1200" cap="none" spc="150" normalizeH="0" baseline="0">
                <a:solidFill>
                  <a:schemeClr val="tx1">
                    <a:lumMod val="65000"/>
                    <a:lumOff val="35000"/>
                  </a:schemeClr>
                </a:solidFill>
                <a:uFillTx/>
              </a:defRPr>
            </a:lvl4pPr>
            <a:lvl5pPr marL="1543050" indent="-171450" eaLnBrk="1" fontAlgn="auto" latinLnBrk="0" hangingPunct="1">
              <a:lnSpc>
                <a:spcPct val="120000"/>
              </a:lnSpc>
              <a:spcAft>
                <a:spcPts val="300"/>
              </a:spcAft>
              <a:buFont typeface="Arial" panose="020B0604020202020204" pitchFamily="34" charset="0"/>
              <a:buChar char="•"/>
              <a:defRPr u="none" strike="noStrike" kern="1200" cap="none" spc="150" normalizeH="0" baseline="0">
                <a:solidFill>
                  <a:schemeClr val="tx1">
                    <a:lumMod val="65000"/>
                    <a:lumOff val="35000"/>
                  </a:schemeClr>
                </a:solidFill>
                <a:uFillTx/>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2023/3/22</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tags" Target="../tags/tag5.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4.xml"/><Relationship Id="rId2" Type="http://schemas.openxmlformats.org/officeDocument/2006/relationships/slideLayout" Target="../slideLayouts/slideLayout2.xml"/><Relationship Id="rId16" Type="http://schemas.openxmlformats.org/officeDocument/2006/relationships/tags" Target="../tags/tag3.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2.xml"/><Relationship Id="rId10" Type="http://schemas.openxmlformats.org/officeDocument/2006/relationships/slideLayout" Target="../slideLayouts/slideLayout10.xml"/><Relationship Id="rId19" Type="http://schemas.openxmlformats.org/officeDocument/2006/relationships/tags" Target="../tags/tag6.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5"/>
            </p:custDataLst>
          </p:nvPr>
        </p:nvSpPr>
        <p:spPr>
          <a:xfrm>
            <a:off x="456300" y="456380"/>
            <a:ext cx="8226900" cy="529293"/>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6"/>
            </p:custDataLst>
          </p:nvPr>
        </p:nvSpPr>
        <p:spPr>
          <a:xfrm>
            <a:off x="456300" y="1117996"/>
            <a:ext cx="8226900" cy="3570024"/>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7"/>
            </p:custDataLst>
          </p:nvPr>
        </p:nvSpPr>
        <p:spPr>
          <a:xfrm>
            <a:off x="459000" y="4736628"/>
            <a:ext cx="2025000" cy="237642"/>
          </a:xfrm>
          <a:prstGeom prst="rect">
            <a:avLst/>
          </a:prstGeom>
        </p:spPr>
        <p:txBody>
          <a:bodyPr vert="horz" lIns="91440" tIns="45720" rIns="91440" bIns="45720" rtlCol="0" anchor="ctr">
            <a:normAutofit/>
          </a:bodyPr>
          <a:lstStyle>
            <a:lvl1pPr algn="l">
              <a:defRPr sz="75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t>2023/3/22</a:t>
            </a:fld>
            <a:endParaRPr lang="zh-CN" altLang="en-US"/>
          </a:p>
        </p:txBody>
      </p:sp>
      <p:sp>
        <p:nvSpPr>
          <p:cNvPr id="5" name="页脚占位符 4"/>
          <p:cNvSpPr>
            <a:spLocks noGrp="1"/>
          </p:cNvSpPr>
          <p:nvPr>
            <p:ph type="ftr" sz="quarter" idx="3"/>
            <p:custDataLst>
              <p:tags r:id="rId18"/>
            </p:custDataLst>
          </p:nvPr>
        </p:nvSpPr>
        <p:spPr>
          <a:xfrm>
            <a:off x="3087000" y="4736628"/>
            <a:ext cx="2970000" cy="237642"/>
          </a:xfrm>
          <a:prstGeom prst="rect">
            <a:avLst/>
          </a:prstGeom>
        </p:spPr>
        <p:txBody>
          <a:bodyPr vert="horz" lIns="91440" tIns="45720" rIns="91440" bIns="45720" rtlCol="0" anchor="ctr">
            <a:normAutofit/>
          </a:bodyPr>
          <a:lstStyle>
            <a:lvl1pPr algn="ctr">
              <a:defRPr sz="75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9"/>
            </p:custDataLst>
          </p:nvPr>
        </p:nvSpPr>
        <p:spPr>
          <a:xfrm>
            <a:off x="6658200" y="4736628"/>
            <a:ext cx="2025000" cy="237642"/>
          </a:xfrm>
          <a:prstGeom prst="rect">
            <a:avLst/>
          </a:prstGeom>
        </p:spPr>
        <p:txBody>
          <a:bodyPr vert="horz" lIns="91440" tIns="45720" rIns="91440" bIns="45720" rtlCol="0" anchor="ctr">
            <a:normAutofit/>
          </a:bodyPr>
          <a:lstStyle>
            <a:lvl1pPr algn="r">
              <a:defRPr sz="75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t>‹#›</a:t>
            </a:fld>
            <a:endParaRPr lang="zh-CN" altLang="en-US" dirty="0"/>
          </a:p>
        </p:txBody>
      </p:sp>
    </p:spTree>
    <p:custDataLst>
      <p:tags r:id="rId14"/>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1" fontAlgn="auto" latinLnBrk="0" hangingPunct="1">
        <a:lnSpc>
          <a:spcPct val="100000"/>
        </a:lnSpc>
        <a:spcBef>
          <a:spcPct val="0"/>
        </a:spcBef>
        <a:buNone/>
        <a:defRPr sz="27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35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514350" indent="-171450" algn="l" defTabSz="685800" rtl="0" eaLnBrk="1" fontAlgn="auto" latinLnBrk="0" hangingPunct="1">
        <a:lnSpc>
          <a:spcPct val="120000"/>
        </a:lnSpc>
        <a:spcBef>
          <a:spcPts val="0"/>
        </a:spcBef>
        <a:spcAft>
          <a:spcPts val="600"/>
        </a:spcAft>
        <a:buFont typeface="Arial" panose="020B0604020202020204" pitchFamily="34" charset="0"/>
        <a:buChar char="●"/>
        <a:tabLst>
          <a:tab pos="1207770" algn="l"/>
          <a:tab pos="1207770" algn="l"/>
          <a:tab pos="1207770" algn="l"/>
          <a:tab pos="1207770" algn="l"/>
        </a:tabLst>
        <a:defRPr sz="12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857250" indent="-171450" algn="l" defTabSz="685800" rtl="0" eaLnBrk="1" fontAlgn="auto" latinLnBrk="0" hangingPunct="1">
        <a:lnSpc>
          <a:spcPct val="120000"/>
        </a:lnSpc>
        <a:spcBef>
          <a:spcPts val="0"/>
        </a:spcBef>
        <a:spcAft>
          <a:spcPts val="600"/>
        </a:spcAft>
        <a:buFont typeface="Arial" panose="020B0604020202020204" pitchFamily="34" charset="0"/>
        <a:buChar char="●"/>
        <a:defRPr sz="12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200150" indent="-171450" algn="l" defTabSz="685800" rtl="0" eaLnBrk="1" fontAlgn="auto" latinLnBrk="0" hangingPunct="1">
        <a:lnSpc>
          <a:spcPct val="120000"/>
        </a:lnSpc>
        <a:spcBef>
          <a:spcPts val="0"/>
        </a:spcBef>
        <a:spcAft>
          <a:spcPts val="300"/>
        </a:spcAft>
        <a:buFont typeface="Wingdings" panose="05000000000000000000" charset="0"/>
        <a:buChar char=""/>
        <a:defRPr sz="105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1543050" indent="-171450" algn="l" defTabSz="685800" rtl="0" eaLnBrk="1" fontAlgn="auto" latinLnBrk="0" hangingPunct="1">
        <a:lnSpc>
          <a:spcPct val="120000"/>
        </a:lnSpc>
        <a:spcBef>
          <a:spcPts val="0"/>
        </a:spcBef>
        <a:spcAft>
          <a:spcPts val="300"/>
        </a:spcAft>
        <a:buFont typeface="Arial" panose="020B0604020202020204" pitchFamily="34" charset="0"/>
        <a:buChar char="•"/>
        <a:defRPr sz="105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18865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4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1.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2.xml"/><Relationship Id="rId5" Type="http://schemas.openxmlformats.org/officeDocument/2006/relationships/image" Target="../media/image3.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3.xml"/><Relationship Id="rId5" Type="http://schemas.openxmlformats.org/officeDocument/2006/relationships/image" Target="../media/image3.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4.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5.xml"/><Relationship Id="rId5" Type="http://schemas.openxmlformats.org/officeDocument/2006/relationships/image" Target="../media/image3.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6.xml"/><Relationship Id="rId5" Type="http://schemas.openxmlformats.org/officeDocument/2006/relationships/image" Target="../media/image3.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7.xml"/><Relationship Id="rId5" Type="http://schemas.openxmlformats.org/officeDocument/2006/relationships/image" Target="../media/image3.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8.xml"/><Relationship Id="rId5" Type="http://schemas.openxmlformats.org/officeDocument/2006/relationships/image" Target="../media/image3.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9.xml"/><Relationship Id="rId5" Type="http://schemas.openxmlformats.org/officeDocument/2006/relationships/image" Target="../media/image3.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80.xml"/><Relationship Id="rId5" Type="http://schemas.openxmlformats.org/officeDocument/2006/relationships/image" Target="../media/image3.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63.xml"/><Relationship Id="rId5" Type="http://schemas.openxmlformats.org/officeDocument/2006/relationships/image" Target="../media/image3.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81.xml"/><Relationship Id="rId5" Type="http://schemas.openxmlformats.org/officeDocument/2006/relationships/image" Target="../media/image3.png"/><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82.xml"/><Relationship Id="rId5" Type="http://schemas.openxmlformats.org/officeDocument/2006/relationships/image" Target="../media/image3.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83.xml"/><Relationship Id="rId5" Type="http://schemas.openxmlformats.org/officeDocument/2006/relationships/image" Target="../media/image3.png"/><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84.xml"/><Relationship Id="rId5" Type="http://schemas.openxmlformats.org/officeDocument/2006/relationships/image" Target="../media/image3.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85.xml"/><Relationship Id="rId5" Type="http://schemas.openxmlformats.org/officeDocument/2006/relationships/image" Target="../media/image3.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8" Type="http://schemas.openxmlformats.org/officeDocument/2006/relationships/tags" Target="../tags/tag93.xml"/><Relationship Id="rId13" Type="http://schemas.openxmlformats.org/officeDocument/2006/relationships/tags" Target="../tags/tag98.xml"/><Relationship Id="rId18" Type="http://schemas.openxmlformats.org/officeDocument/2006/relationships/slideLayout" Target="../slideLayouts/slideLayout7.xml"/><Relationship Id="rId3" Type="http://schemas.openxmlformats.org/officeDocument/2006/relationships/tags" Target="../tags/tag88.xml"/><Relationship Id="rId7" Type="http://schemas.openxmlformats.org/officeDocument/2006/relationships/tags" Target="../tags/tag92.xml"/><Relationship Id="rId12" Type="http://schemas.openxmlformats.org/officeDocument/2006/relationships/tags" Target="../tags/tag97.xml"/><Relationship Id="rId17" Type="http://schemas.openxmlformats.org/officeDocument/2006/relationships/tags" Target="../tags/tag102.xml"/><Relationship Id="rId2" Type="http://schemas.openxmlformats.org/officeDocument/2006/relationships/tags" Target="../tags/tag87.xml"/><Relationship Id="rId16" Type="http://schemas.openxmlformats.org/officeDocument/2006/relationships/tags" Target="../tags/tag101.xml"/><Relationship Id="rId1" Type="http://schemas.openxmlformats.org/officeDocument/2006/relationships/tags" Target="../tags/tag86.xml"/><Relationship Id="rId6" Type="http://schemas.openxmlformats.org/officeDocument/2006/relationships/tags" Target="../tags/tag91.xml"/><Relationship Id="rId11" Type="http://schemas.openxmlformats.org/officeDocument/2006/relationships/tags" Target="../tags/tag96.xml"/><Relationship Id="rId5" Type="http://schemas.openxmlformats.org/officeDocument/2006/relationships/tags" Target="../tags/tag90.xml"/><Relationship Id="rId15" Type="http://schemas.openxmlformats.org/officeDocument/2006/relationships/tags" Target="../tags/tag100.xml"/><Relationship Id="rId10" Type="http://schemas.openxmlformats.org/officeDocument/2006/relationships/tags" Target="../tags/tag95.xml"/><Relationship Id="rId19" Type="http://schemas.openxmlformats.org/officeDocument/2006/relationships/image" Target="../media/image8.tmp"/><Relationship Id="rId4" Type="http://schemas.openxmlformats.org/officeDocument/2006/relationships/tags" Target="../tags/tag89.xml"/><Relationship Id="rId9" Type="http://schemas.openxmlformats.org/officeDocument/2006/relationships/tags" Target="../tags/tag94.xml"/><Relationship Id="rId14" Type="http://schemas.openxmlformats.org/officeDocument/2006/relationships/tags" Target="../tags/tag99.xml"/></Relationships>
</file>

<file path=ppt/slides/_rels/slide26.xml.rels><?xml version="1.0" encoding="UTF-8" standalone="yes"?>
<Relationships xmlns="http://schemas.openxmlformats.org/package/2006/relationships"><Relationship Id="rId8" Type="http://schemas.openxmlformats.org/officeDocument/2006/relationships/tags" Target="../tags/tag110.xml"/><Relationship Id="rId13" Type="http://schemas.openxmlformats.org/officeDocument/2006/relationships/tags" Target="../tags/tag115.xml"/><Relationship Id="rId18" Type="http://schemas.openxmlformats.org/officeDocument/2006/relationships/tags" Target="../tags/tag120.xml"/><Relationship Id="rId3" Type="http://schemas.openxmlformats.org/officeDocument/2006/relationships/tags" Target="../tags/tag105.xml"/><Relationship Id="rId21" Type="http://schemas.openxmlformats.org/officeDocument/2006/relationships/image" Target="../media/image8.tmp"/><Relationship Id="rId7" Type="http://schemas.openxmlformats.org/officeDocument/2006/relationships/tags" Target="../tags/tag109.xml"/><Relationship Id="rId12" Type="http://schemas.openxmlformats.org/officeDocument/2006/relationships/tags" Target="../tags/tag114.xml"/><Relationship Id="rId17" Type="http://schemas.openxmlformats.org/officeDocument/2006/relationships/tags" Target="../tags/tag119.xml"/><Relationship Id="rId2" Type="http://schemas.openxmlformats.org/officeDocument/2006/relationships/tags" Target="../tags/tag104.xml"/><Relationship Id="rId16" Type="http://schemas.openxmlformats.org/officeDocument/2006/relationships/tags" Target="../tags/tag118.xml"/><Relationship Id="rId20" Type="http://schemas.openxmlformats.org/officeDocument/2006/relationships/slideLayout" Target="../slideLayouts/slideLayout7.xml"/><Relationship Id="rId1" Type="http://schemas.openxmlformats.org/officeDocument/2006/relationships/tags" Target="../tags/tag103.xml"/><Relationship Id="rId6" Type="http://schemas.openxmlformats.org/officeDocument/2006/relationships/tags" Target="../tags/tag108.xml"/><Relationship Id="rId11" Type="http://schemas.openxmlformats.org/officeDocument/2006/relationships/tags" Target="../tags/tag113.xml"/><Relationship Id="rId5" Type="http://schemas.openxmlformats.org/officeDocument/2006/relationships/tags" Target="../tags/tag107.xml"/><Relationship Id="rId15" Type="http://schemas.openxmlformats.org/officeDocument/2006/relationships/tags" Target="../tags/tag117.xml"/><Relationship Id="rId10" Type="http://schemas.openxmlformats.org/officeDocument/2006/relationships/tags" Target="../tags/tag112.xml"/><Relationship Id="rId19" Type="http://schemas.openxmlformats.org/officeDocument/2006/relationships/tags" Target="../tags/tag121.xml"/><Relationship Id="rId4" Type="http://schemas.openxmlformats.org/officeDocument/2006/relationships/tags" Target="../tags/tag106.xml"/><Relationship Id="rId9" Type="http://schemas.openxmlformats.org/officeDocument/2006/relationships/tags" Target="../tags/tag111.xml"/><Relationship Id="rId14" Type="http://schemas.openxmlformats.org/officeDocument/2006/relationships/tags" Target="../tags/tag116.xml"/></Relationships>
</file>

<file path=ppt/slides/_rels/slide27.xml.rels><?xml version="1.0" encoding="UTF-8" standalone="yes"?>
<Relationships xmlns="http://schemas.openxmlformats.org/package/2006/relationships"><Relationship Id="rId8" Type="http://schemas.openxmlformats.org/officeDocument/2006/relationships/tags" Target="../tags/tag129.xml"/><Relationship Id="rId13" Type="http://schemas.openxmlformats.org/officeDocument/2006/relationships/tags" Target="../tags/tag134.xml"/><Relationship Id="rId18" Type="http://schemas.openxmlformats.org/officeDocument/2006/relationships/tags" Target="../tags/tag139.xml"/><Relationship Id="rId3" Type="http://schemas.openxmlformats.org/officeDocument/2006/relationships/tags" Target="../tags/tag124.xml"/><Relationship Id="rId21" Type="http://schemas.openxmlformats.org/officeDocument/2006/relationships/image" Target="../media/image8.tmp"/><Relationship Id="rId7" Type="http://schemas.openxmlformats.org/officeDocument/2006/relationships/tags" Target="../tags/tag128.xml"/><Relationship Id="rId12" Type="http://schemas.openxmlformats.org/officeDocument/2006/relationships/tags" Target="../tags/tag133.xml"/><Relationship Id="rId17" Type="http://schemas.openxmlformats.org/officeDocument/2006/relationships/tags" Target="../tags/tag138.xml"/><Relationship Id="rId2" Type="http://schemas.openxmlformats.org/officeDocument/2006/relationships/tags" Target="../tags/tag123.xml"/><Relationship Id="rId16" Type="http://schemas.openxmlformats.org/officeDocument/2006/relationships/tags" Target="../tags/tag137.xml"/><Relationship Id="rId20" Type="http://schemas.openxmlformats.org/officeDocument/2006/relationships/slideLayout" Target="../slideLayouts/slideLayout7.xml"/><Relationship Id="rId1" Type="http://schemas.openxmlformats.org/officeDocument/2006/relationships/tags" Target="../tags/tag122.xml"/><Relationship Id="rId6" Type="http://schemas.openxmlformats.org/officeDocument/2006/relationships/tags" Target="../tags/tag127.xml"/><Relationship Id="rId11" Type="http://schemas.openxmlformats.org/officeDocument/2006/relationships/tags" Target="../tags/tag132.xml"/><Relationship Id="rId5" Type="http://schemas.openxmlformats.org/officeDocument/2006/relationships/tags" Target="../tags/tag126.xml"/><Relationship Id="rId15" Type="http://schemas.openxmlformats.org/officeDocument/2006/relationships/tags" Target="../tags/tag136.xml"/><Relationship Id="rId10" Type="http://schemas.openxmlformats.org/officeDocument/2006/relationships/tags" Target="../tags/tag131.xml"/><Relationship Id="rId19" Type="http://schemas.openxmlformats.org/officeDocument/2006/relationships/tags" Target="../tags/tag140.xml"/><Relationship Id="rId4" Type="http://schemas.openxmlformats.org/officeDocument/2006/relationships/tags" Target="../tags/tag125.xml"/><Relationship Id="rId9" Type="http://schemas.openxmlformats.org/officeDocument/2006/relationships/tags" Target="../tags/tag130.xml"/><Relationship Id="rId14" Type="http://schemas.openxmlformats.org/officeDocument/2006/relationships/tags" Target="../tags/tag135.xml"/></Relationships>
</file>

<file path=ppt/slides/_rels/slide28.xml.rels><?xml version="1.0" encoding="UTF-8" standalone="yes"?>
<Relationships xmlns="http://schemas.openxmlformats.org/package/2006/relationships"><Relationship Id="rId8" Type="http://schemas.openxmlformats.org/officeDocument/2006/relationships/tags" Target="../tags/tag148.xml"/><Relationship Id="rId13" Type="http://schemas.openxmlformats.org/officeDocument/2006/relationships/tags" Target="../tags/tag153.xml"/><Relationship Id="rId18" Type="http://schemas.openxmlformats.org/officeDocument/2006/relationships/slideLayout" Target="../slideLayouts/slideLayout7.xml"/><Relationship Id="rId3" Type="http://schemas.openxmlformats.org/officeDocument/2006/relationships/tags" Target="../tags/tag143.xml"/><Relationship Id="rId7" Type="http://schemas.openxmlformats.org/officeDocument/2006/relationships/tags" Target="../tags/tag147.xml"/><Relationship Id="rId12" Type="http://schemas.openxmlformats.org/officeDocument/2006/relationships/tags" Target="../tags/tag152.xml"/><Relationship Id="rId17" Type="http://schemas.openxmlformats.org/officeDocument/2006/relationships/tags" Target="../tags/tag157.xml"/><Relationship Id="rId2" Type="http://schemas.openxmlformats.org/officeDocument/2006/relationships/tags" Target="../tags/tag142.xml"/><Relationship Id="rId16" Type="http://schemas.openxmlformats.org/officeDocument/2006/relationships/tags" Target="../tags/tag156.xml"/><Relationship Id="rId1" Type="http://schemas.openxmlformats.org/officeDocument/2006/relationships/tags" Target="../tags/tag141.xml"/><Relationship Id="rId6" Type="http://schemas.openxmlformats.org/officeDocument/2006/relationships/tags" Target="../tags/tag146.xml"/><Relationship Id="rId11" Type="http://schemas.openxmlformats.org/officeDocument/2006/relationships/tags" Target="../tags/tag151.xml"/><Relationship Id="rId5" Type="http://schemas.openxmlformats.org/officeDocument/2006/relationships/tags" Target="../tags/tag145.xml"/><Relationship Id="rId15" Type="http://schemas.openxmlformats.org/officeDocument/2006/relationships/tags" Target="../tags/tag155.xml"/><Relationship Id="rId10" Type="http://schemas.openxmlformats.org/officeDocument/2006/relationships/tags" Target="../tags/tag150.xml"/><Relationship Id="rId19" Type="http://schemas.openxmlformats.org/officeDocument/2006/relationships/image" Target="../media/image8.tmp"/><Relationship Id="rId4" Type="http://schemas.openxmlformats.org/officeDocument/2006/relationships/tags" Target="../tags/tag144.xml"/><Relationship Id="rId9" Type="http://schemas.openxmlformats.org/officeDocument/2006/relationships/tags" Target="../tags/tag149.xml"/><Relationship Id="rId14" Type="http://schemas.openxmlformats.org/officeDocument/2006/relationships/tags" Target="../tags/tag154.xml"/></Relationships>
</file>

<file path=ppt/slides/_rels/slide29.xml.rels><?xml version="1.0" encoding="UTF-8" standalone="yes"?>
<Relationships xmlns="http://schemas.openxmlformats.org/package/2006/relationships"><Relationship Id="rId8" Type="http://schemas.openxmlformats.org/officeDocument/2006/relationships/tags" Target="../tags/tag165.xml"/><Relationship Id="rId13" Type="http://schemas.openxmlformats.org/officeDocument/2006/relationships/tags" Target="../tags/tag170.xml"/><Relationship Id="rId18" Type="http://schemas.openxmlformats.org/officeDocument/2006/relationships/slideLayout" Target="../slideLayouts/slideLayout7.xml"/><Relationship Id="rId3" Type="http://schemas.openxmlformats.org/officeDocument/2006/relationships/tags" Target="../tags/tag160.xml"/><Relationship Id="rId7" Type="http://schemas.openxmlformats.org/officeDocument/2006/relationships/tags" Target="../tags/tag164.xml"/><Relationship Id="rId12" Type="http://schemas.openxmlformats.org/officeDocument/2006/relationships/tags" Target="../tags/tag169.xml"/><Relationship Id="rId17" Type="http://schemas.openxmlformats.org/officeDocument/2006/relationships/tags" Target="../tags/tag174.xml"/><Relationship Id="rId2" Type="http://schemas.openxmlformats.org/officeDocument/2006/relationships/tags" Target="../tags/tag159.xml"/><Relationship Id="rId16" Type="http://schemas.openxmlformats.org/officeDocument/2006/relationships/tags" Target="../tags/tag173.xml"/><Relationship Id="rId1" Type="http://schemas.openxmlformats.org/officeDocument/2006/relationships/tags" Target="../tags/tag158.xml"/><Relationship Id="rId6" Type="http://schemas.openxmlformats.org/officeDocument/2006/relationships/tags" Target="../tags/tag163.xml"/><Relationship Id="rId11" Type="http://schemas.openxmlformats.org/officeDocument/2006/relationships/tags" Target="../tags/tag168.xml"/><Relationship Id="rId5" Type="http://schemas.openxmlformats.org/officeDocument/2006/relationships/tags" Target="../tags/tag162.xml"/><Relationship Id="rId15" Type="http://schemas.openxmlformats.org/officeDocument/2006/relationships/tags" Target="../tags/tag172.xml"/><Relationship Id="rId10" Type="http://schemas.openxmlformats.org/officeDocument/2006/relationships/tags" Target="../tags/tag167.xml"/><Relationship Id="rId19" Type="http://schemas.openxmlformats.org/officeDocument/2006/relationships/image" Target="../media/image8.tmp"/><Relationship Id="rId4" Type="http://schemas.openxmlformats.org/officeDocument/2006/relationships/tags" Target="../tags/tag161.xml"/><Relationship Id="rId9" Type="http://schemas.openxmlformats.org/officeDocument/2006/relationships/tags" Target="../tags/tag166.xml"/><Relationship Id="rId14" Type="http://schemas.openxmlformats.org/officeDocument/2006/relationships/tags" Target="../tags/tag17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64.xml"/><Relationship Id="rId5" Type="http://schemas.openxmlformats.org/officeDocument/2006/relationships/image" Target="../media/image3.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8" Type="http://schemas.openxmlformats.org/officeDocument/2006/relationships/tags" Target="../tags/tag182.xml"/><Relationship Id="rId13" Type="http://schemas.openxmlformats.org/officeDocument/2006/relationships/tags" Target="../tags/tag187.xml"/><Relationship Id="rId18" Type="http://schemas.openxmlformats.org/officeDocument/2006/relationships/slideLayout" Target="../slideLayouts/slideLayout7.xml"/><Relationship Id="rId3" Type="http://schemas.openxmlformats.org/officeDocument/2006/relationships/tags" Target="../tags/tag177.xml"/><Relationship Id="rId7" Type="http://schemas.openxmlformats.org/officeDocument/2006/relationships/tags" Target="../tags/tag181.xml"/><Relationship Id="rId12" Type="http://schemas.openxmlformats.org/officeDocument/2006/relationships/tags" Target="../tags/tag186.xml"/><Relationship Id="rId17" Type="http://schemas.openxmlformats.org/officeDocument/2006/relationships/tags" Target="../tags/tag191.xml"/><Relationship Id="rId2" Type="http://schemas.openxmlformats.org/officeDocument/2006/relationships/tags" Target="../tags/tag176.xml"/><Relationship Id="rId16" Type="http://schemas.openxmlformats.org/officeDocument/2006/relationships/tags" Target="../tags/tag190.xml"/><Relationship Id="rId1" Type="http://schemas.openxmlformats.org/officeDocument/2006/relationships/tags" Target="../tags/tag175.xml"/><Relationship Id="rId6" Type="http://schemas.openxmlformats.org/officeDocument/2006/relationships/tags" Target="../tags/tag180.xml"/><Relationship Id="rId11" Type="http://schemas.openxmlformats.org/officeDocument/2006/relationships/tags" Target="../tags/tag185.xml"/><Relationship Id="rId5" Type="http://schemas.openxmlformats.org/officeDocument/2006/relationships/tags" Target="../tags/tag179.xml"/><Relationship Id="rId15" Type="http://schemas.openxmlformats.org/officeDocument/2006/relationships/tags" Target="../tags/tag189.xml"/><Relationship Id="rId10" Type="http://schemas.openxmlformats.org/officeDocument/2006/relationships/tags" Target="../tags/tag184.xml"/><Relationship Id="rId19" Type="http://schemas.openxmlformats.org/officeDocument/2006/relationships/image" Target="../media/image8.tmp"/><Relationship Id="rId4" Type="http://schemas.openxmlformats.org/officeDocument/2006/relationships/tags" Target="../tags/tag178.xml"/><Relationship Id="rId9" Type="http://schemas.openxmlformats.org/officeDocument/2006/relationships/tags" Target="../tags/tag183.xml"/><Relationship Id="rId14" Type="http://schemas.openxmlformats.org/officeDocument/2006/relationships/tags" Target="../tags/tag188.xml"/></Relationships>
</file>

<file path=ppt/slides/_rels/slide31.xml.rels><?xml version="1.0" encoding="UTF-8" standalone="yes"?>
<Relationships xmlns="http://schemas.openxmlformats.org/package/2006/relationships"><Relationship Id="rId8" Type="http://schemas.openxmlformats.org/officeDocument/2006/relationships/tags" Target="../tags/tag199.xml"/><Relationship Id="rId13" Type="http://schemas.openxmlformats.org/officeDocument/2006/relationships/tags" Target="../tags/tag204.xml"/><Relationship Id="rId18" Type="http://schemas.openxmlformats.org/officeDocument/2006/relationships/slideLayout" Target="../slideLayouts/slideLayout7.xml"/><Relationship Id="rId3" Type="http://schemas.openxmlformats.org/officeDocument/2006/relationships/tags" Target="../tags/tag194.xml"/><Relationship Id="rId7" Type="http://schemas.openxmlformats.org/officeDocument/2006/relationships/tags" Target="../tags/tag198.xml"/><Relationship Id="rId12" Type="http://schemas.openxmlformats.org/officeDocument/2006/relationships/tags" Target="../tags/tag203.xml"/><Relationship Id="rId17" Type="http://schemas.openxmlformats.org/officeDocument/2006/relationships/tags" Target="../tags/tag208.xml"/><Relationship Id="rId2" Type="http://schemas.openxmlformats.org/officeDocument/2006/relationships/tags" Target="../tags/tag193.xml"/><Relationship Id="rId16" Type="http://schemas.openxmlformats.org/officeDocument/2006/relationships/tags" Target="../tags/tag207.xml"/><Relationship Id="rId1" Type="http://schemas.openxmlformats.org/officeDocument/2006/relationships/tags" Target="../tags/tag192.xml"/><Relationship Id="rId6" Type="http://schemas.openxmlformats.org/officeDocument/2006/relationships/tags" Target="../tags/tag197.xml"/><Relationship Id="rId11" Type="http://schemas.openxmlformats.org/officeDocument/2006/relationships/tags" Target="../tags/tag202.xml"/><Relationship Id="rId5" Type="http://schemas.openxmlformats.org/officeDocument/2006/relationships/tags" Target="../tags/tag196.xml"/><Relationship Id="rId15" Type="http://schemas.openxmlformats.org/officeDocument/2006/relationships/tags" Target="../tags/tag206.xml"/><Relationship Id="rId10" Type="http://schemas.openxmlformats.org/officeDocument/2006/relationships/tags" Target="../tags/tag201.xml"/><Relationship Id="rId19" Type="http://schemas.openxmlformats.org/officeDocument/2006/relationships/image" Target="../media/image8.tmp"/><Relationship Id="rId4" Type="http://schemas.openxmlformats.org/officeDocument/2006/relationships/tags" Target="../tags/tag195.xml"/><Relationship Id="rId9" Type="http://schemas.openxmlformats.org/officeDocument/2006/relationships/tags" Target="../tags/tag200.xml"/><Relationship Id="rId14" Type="http://schemas.openxmlformats.org/officeDocument/2006/relationships/tags" Target="../tags/tag205.xml"/></Relationships>
</file>

<file path=ppt/slides/_rels/slide32.xml.rels><?xml version="1.0" encoding="UTF-8" standalone="yes"?>
<Relationships xmlns="http://schemas.openxmlformats.org/package/2006/relationships"><Relationship Id="rId8" Type="http://schemas.openxmlformats.org/officeDocument/2006/relationships/tags" Target="../tags/tag216.xml"/><Relationship Id="rId13" Type="http://schemas.openxmlformats.org/officeDocument/2006/relationships/tags" Target="../tags/tag221.xml"/><Relationship Id="rId18" Type="http://schemas.openxmlformats.org/officeDocument/2006/relationships/slideLayout" Target="../slideLayouts/slideLayout7.xml"/><Relationship Id="rId3" Type="http://schemas.openxmlformats.org/officeDocument/2006/relationships/tags" Target="../tags/tag211.xml"/><Relationship Id="rId7" Type="http://schemas.openxmlformats.org/officeDocument/2006/relationships/tags" Target="../tags/tag215.xml"/><Relationship Id="rId12" Type="http://schemas.openxmlformats.org/officeDocument/2006/relationships/tags" Target="../tags/tag220.xml"/><Relationship Id="rId17" Type="http://schemas.openxmlformats.org/officeDocument/2006/relationships/tags" Target="../tags/tag225.xml"/><Relationship Id="rId2" Type="http://schemas.openxmlformats.org/officeDocument/2006/relationships/tags" Target="../tags/tag210.xml"/><Relationship Id="rId16" Type="http://schemas.openxmlformats.org/officeDocument/2006/relationships/tags" Target="../tags/tag224.xml"/><Relationship Id="rId1" Type="http://schemas.openxmlformats.org/officeDocument/2006/relationships/tags" Target="../tags/tag209.xml"/><Relationship Id="rId6" Type="http://schemas.openxmlformats.org/officeDocument/2006/relationships/tags" Target="../tags/tag214.xml"/><Relationship Id="rId11" Type="http://schemas.openxmlformats.org/officeDocument/2006/relationships/tags" Target="../tags/tag219.xml"/><Relationship Id="rId5" Type="http://schemas.openxmlformats.org/officeDocument/2006/relationships/tags" Target="../tags/tag213.xml"/><Relationship Id="rId15" Type="http://schemas.openxmlformats.org/officeDocument/2006/relationships/tags" Target="../tags/tag223.xml"/><Relationship Id="rId10" Type="http://schemas.openxmlformats.org/officeDocument/2006/relationships/tags" Target="../tags/tag218.xml"/><Relationship Id="rId19" Type="http://schemas.openxmlformats.org/officeDocument/2006/relationships/image" Target="../media/image8.tmp"/><Relationship Id="rId4" Type="http://schemas.openxmlformats.org/officeDocument/2006/relationships/tags" Target="../tags/tag212.xml"/><Relationship Id="rId9" Type="http://schemas.openxmlformats.org/officeDocument/2006/relationships/tags" Target="../tags/tag217.xml"/><Relationship Id="rId14" Type="http://schemas.openxmlformats.org/officeDocument/2006/relationships/tags" Target="../tags/tag222.xml"/></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226.xml"/><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65.xml"/><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66.xml"/><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67.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68.xml"/><Relationship Id="rId5"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69.xml"/><Relationship Id="rId5" Type="http://schemas.openxmlformats.org/officeDocument/2006/relationships/image" Target="../media/image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ags" Target="../tags/tag70.xml"/><Relationship Id="rId5" Type="http://schemas.openxmlformats.org/officeDocument/2006/relationships/image" Target="../media/image3.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36"/>
          <p:cNvPicPr>
            <a:picLocks noChangeAspect="1"/>
          </p:cNvPicPr>
          <p:nvPr/>
        </p:nvPicPr>
        <p:blipFill>
          <a:blip r:embed="rId2"/>
          <a:stretch>
            <a:fillRect/>
          </a:stretch>
        </p:blipFill>
        <p:spPr>
          <a:xfrm>
            <a:off x="635" y="-951865"/>
            <a:ext cx="9143365" cy="6096000"/>
          </a:xfrm>
          <a:prstGeom prst="rect">
            <a:avLst/>
          </a:prstGeom>
        </p:spPr>
      </p:pic>
      <p:pic>
        <p:nvPicPr>
          <p:cNvPr id="6" name="图片 5" descr="封面色块"/>
          <p:cNvPicPr>
            <a:picLocks noChangeAspect="1"/>
          </p:cNvPicPr>
          <p:nvPr/>
        </p:nvPicPr>
        <p:blipFill>
          <a:blip r:embed="rId3"/>
          <a:stretch>
            <a:fillRect/>
          </a:stretch>
        </p:blipFill>
        <p:spPr>
          <a:xfrm>
            <a:off x="0" y="-14605"/>
            <a:ext cx="9144000" cy="5143500"/>
          </a:xfrm>
          <a:prstGeom prst="rect">
            <a:avLst/>
          </a:prstGeom>
        </p:spPr>
      </p:pic>
      <p:sp>
        <p:nvSpPr>
          <p:cNvPr id="10" name="TextBox 7"/>
          <p:cNvSpPr txBox="1"/>
          <p:nvPr/>
        </p:nvSpPr>
        <p:spPr bwMode="auto">
          <a:xfrm>
            <a:off x="1997710" y="1635125"/>
            <a:ext cx="5148580" cy="923330"/>
          </a:xfrm>
          <a:prstGeom prst="rect">
            <a:avLst/>
          </a:prstGeom>
          <a:noFill/>
        </p:spPr>
        <p:txBody>
          <a:bodyPr wrap="square">
            <a:spAutoFit/>
          </a:bodyPr>
          <a:lstStyle/>
          <a:p>
            <a:pPr lvl="0" algn="dist">
              <a:spcBef>
                <a:spcPts val="0"/>
              </a:spcBef>
              <a:spcAft>
                <a:spcPts val="0"/>
              </a:spcAft>
              <a:buClrTx/>
              <a:buSzTx/>
              <a:buFontTx/>
              <a:defRPr/>
            </a:pPr>
            <a:r>
              <a:rPr lang="zh-CN" altLang="en-US" sz="5400" b="1" dirty="0">
                <a:ln>
                  <a:solidFill>
                    <a:srgbClr val="FFFFFF"/>
                  </a:solidFill>
                </a:ln>
                <a:solidFill>
                  <a:schemeClr val="bg1"/>
                </a:solidFill>
                <a:effectLst>
                  <a:outerShdw blurRad="50800" dist="38100" dir="5400000" algn="t" rotWithShape="0">
                    <a:prstClr val="black">
                      <a:alpha val="40000"/>
                    </a:prstClr>
                  </a:outerShdw>
                </a:effectLst>
              </a:rPr>
              <a:t>工程技术经济</a:t>
            </a:r>
          </a:p>
        </p:txBody>
      </p:sp>
      <p:sp>
        <p:nvSpPr>
          <p:cNvPr id="7" name="文本占位符 5"/>
          <p:cNvSpPr txBox="1">
            <a:spLocks/>
          </p:cNvSpPr>
          <p:nvPr/>
        </p:nvSpPr>
        <p:spPr>
          <a:xfrm>
            <a:off x="7146290" y="4637509"/>
            <a:ext cx="1781735" cy="296271"/>
          </a:xfrm>
          <a:prstGeom prst="rect">
            <a:avLst/>
          </a:prstGeom>
        </p:spPr>
        <p:txBody>
          <a:bodyPr vert="horz" lIns="91440" tIns="45720" rIns="91440" bIns="45720" rtlCol="0" anchor="ctr">
            <a:noAutofit/>
          </a:bodyPr>
          <a:lstStyle>
            <a:lvl1pPr marL="0" indent="0" algn="r" defTabSz="914354" rtl="0" eaLnBrk="1" latinLnBrk="0" hangingPunct="1">
              <a:lnSpc>
                <a:spcPct val="90000"/>
              </a:lnSpc>
              <a:spcBef>
                <a:spcPts val="1000"/>
              </a:spcBef>
              <a:buFont typeface="Arial" panose="020B0604020202020204" pitchFamily="34" charset="0"/>
              <a:buNone/>
              <a:defRPr sz="1500" b="0" kern="1200">
                <a:solidFill>
                  <a:schemeClr val="accent1"/>
                </a:solidFill>
                <a:latin typeface="+mn-lt"/>
                <a:ea typeface="+mn-ea"/>
                <a:cs typeface="+mn-cs"/>
              </a:defRPr>
            </a:lvl1pPr>
            <a:lvl2pPr marL="457177" indent="0" algn="l" defTabSz="914354"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2pPr>
            <a:lvl3pPr marL="914353" indent="0" algn="l" defTabSz="914354"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3pPr>
            <a:lvl4pPr marL="1371531" indent="0" algn="l" defTabSz="914354"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dist"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dirty="0">
                <a:solidFill>
                  <a:srgbClr val="FFFFFF"/>
                </a:solidFill>
                <a:cs typeface="+mn-ea"/>
                <a:sym typeface="+mn-lt"/>
              </a:rPr>
              <a:t>主讲人</a:t>
            </a:r>
            <a:r>
              <a:rPr kumimoji="0" lang="zh-CN" altLang="en-US" sz="1500" b="0" i="0" u="none" strike="noStrike" kern="1200" cap="none" spc="0" normalizeH="0" baseline="0" noProof="0" dirty="0">
                <a:ln>
                  <a:noFill/>
                </a:ln>
                <a:solidFill>
                  <a:srgbClr val="FFFFFF"/>
                </a:solidFill>
                <a:effectLst/>
                <a:uLnTx/>
                <a:uFillTx/>
                <a:cs typeface="+mn-ea"/>
                <a:sym typeface="+mn-lt"/>
              </a:rPr>
              <a:t>：</a:t>
            </a:r>
            <a:r>
              <a:rPr lang="zh-CN" altLang="en-US" dirty="0">
                <a:solidFill>
                  <a:srgbClr val="FFFFFF"/>
                </a:solidFill>
                <a:cs typeface="+mn-ea"/>
                <a:sym typeface="+mn-lt"/>
              </a:rPr>
              <a:t>徐安</a:t>
            </a:r>
            <a:endParaRPr kumimoji="0" lang="en-US" altLang="zh-CN" sz="1500" b="0" i="0" u="none" strike="noStrike" kern="1200" cap="none" spc="0" normalizeH="0" baseline="0" noProof="0" dirty="0">
              <a:ln>
                <a:noFill/>
              </a:ln>
              <a:solidFill>
                <a:srgbClr val="FFFFFF"/>
              </a:solidFill>
              <a:effectLst/>
              <a:uLnTx/>
              <a:uFillTx/>
              <a:cs typeface="+mn-ea"/>
              <a:sym typeface="+mn-lt"/>
            </a:endParaRPr>
          </a:p>
        </p:txBody>
      </p:sp>
      <p:pic>
        <p:nvPicPr>
          <p:cNvPr id="8" name="图片 7" descr="E:\大学\动网\图片素材\u=3052342896,168739604&amp;fm=27&amp;gp=0.pngu=3052342896,168739604&amp;fm=27&amp;gp=0"/>
          <p:cNvPicPr>
            <a:picLocks noChangeAspect="1"/>
          </p:cNvPicPr>
          <p:nvPr/>
        </p:nvPicPr>
        <p:blipFill>
          <a:blip r:embed="rId4"/>
          <a:srcRect/>
          <a:stretch>
            <a:fillRect/>
          </a:stretch>
        </p:blipFill>
        <p:spPr>
          <a:xfrm>
            <a:off x="8308721" y="127224"/>
            <a:ext cx="684000" cy="684000"/>
          </a:xfrm>
          <a:prstGeom prst="rect">
            <a:avLst/>
          </a:prstGeom>
        </p:spPr>
      </p:pic>
      <p:sp>
        <p:nvSpPr>
          <p:cNvPr id="9" name="文本框 8"/>
          <p:cNvSpPr txBox="1"/>
          <p:nvPr/>
        </p:nvSpPr>
        <p:spPr>
          <a:xfrm>
            <a:off x="299673" y="469224"/>
            <a:ext cx="4967522" cy="276999"/>
          </a:xfrm>
          <a:prstGeom prst="rect">
            <a:avLst/>
          </a:prstGeom>
          <a:noFill/>
        </p:spPr>
        <p:txBody>
          <a:bodyPr wrap="square" rtlCol="0">
            <a:spAutoFit/>
          </a:bodyPr>
          <a:lstStyle/>
          <a:p>
            <a:pPr algn="dist">
              <a:spcBef>
                <a:spcPts val="0"/>
              </a:spcBef>
              <a:spcAft>
                <a:spcPts val="0"/>
              </a:spcAft>
              <a:buClrTx/>
              <a:buSzTx/>
              <a:buFontTx/>
              <a:defRPr/>
            </a:pPr>
            <a:r>
              <a:rPr lang="zh-CN" altLang="en-US" sz="1200" b="1" dirty="0">
                <a:solidFill>
                  <a:schemeClr val="bg1"/>
                </a:solidFill>
                <a:effectLst>
                  <a:outerShdw blurRad="50800" dist="38100" dir="5400000" algn="t" rotWithShape="0">
                    <a:prstClr val="black">
                      <a:alpha val="40000"/>
                    </a:prstClr>
                  </a:outerShdw>
                </a:effectLst>
                <a:latin typeface="微软雅黑" panose="020B0503020204020204" pitchFamily="34" charset="-122"/>
                <a:ea typeface="微软雅黑" panose="020B0503020204020204" pitchFamily="34" charset="-122"/>
              </a:rPr>
              <a:t>广州大学土木工程学院本科生课程</a:t>
            </a:r>
          </a:p>
        </p:txBody>
      </p:sp>
    </p:spTree>
    <p:extLst>
      <p:ext uri="{BB962C8B-B14F-4D97-AF65-F5344CB8AC3E}">
        <p14:creationId xmlns:p14="http://schemas.microsoft.com/office/powerpoint/2010/main" val="1387809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anim calcmode="lin" valueType="num">
                                      <p:cBhvr>
                                        <p:cTn id="20" dur="1000" fill="hold"/>
                                        <p:tgtEl>
                                          <p:spTgt spid="9"/>
                                        </p:tgtEl>
                                        <p:attrNameLst>
                                          <p:attrName>ppt_x</p:attrName>
                                        </p:attrNameLst>
                                      </p:cBhvr>
                                      <p:tavLst>
                                        <p:tav tm="0">
                                          <p:val>
                                            <p:strVal val="#ppt_x"/>
                                          </p:val>
                                        </p:tav>
                                        <p:tav tm="100000">
                                          <p:val>
                                            <p:strVal val="#ppt_x"/>
                                          </p:val>
                                        </p:tav>
                                      </p:tavLst>
                                    </p:anim>
                                    <p:anim calcmode="lin" valueType="num">
                                      <p:cBhvr>
                                        <p:cTn id="21"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7"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4" name="图片 76390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30948" y="55716"/>
            <a:ext cx="5650177" cy="4810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extLst>
      <p:ext uri="{BB962C8B-B14F-4D97-AF65-F5344CB8AC3E}">
        <p14:creationId xmlns:p14="http://schemas.microsoft.com/office/powerpoint/2010/main" val="2714614301"/>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54238"/>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矩形 2"/>
          <p:cNvSpPr/>
          <p:nvPr/>
        </p:nvSpPr>
        <p:spPr>
          <a:xfrm>
            <a:off x="484743" y="1130713"/>
            <a:ext cx="7387865" cy="1705403"/>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b="1" dirty="0">
                <a:solidFill>
                  <a:srgbClr val="92D050"/>
                </a:solidFill>
                <a:latin typeface="微软雅黑" panose="020B0503020204020204" pitchFamily="34" charset="-122"/>
                <a:ea typeface="微软雅黑" panose="020B0503020204020204" pitchFamily="34" charset="-122"/>
              </a:rPr>
              <a:t>资本金现金流量是一种融资后分析；</a:t>
            </a:r>
          </a:p>
          <a:p>
            <a:pPr marL="742950" lvl="1" indent="-285750">
              <a:lnSpc>
                <a:spcPct val="150000"/>
              </a:lnSpc>
              <a:buClr>
                <a:srgbClr val="FFFF00"/>
              </a:buClr>
              <a:buFont typeface="Wingdings" panose="05000000000000000000" pitchFamily="2" charset="2"/>
              <a:buChar char="l"/>
            </a:pPr>
            <a:r>
              <a:rPr lang="zh-CN" altLang="en-US" b="1" dirty="0">
                <a:solidFill>
                  <a:srgbClr val="92D050"/>
                </a:solidFill>
                <a:latin typeface="微软雅黑" panose="020B0503020204020204" pitchFamily="34" charset="-122"/>
                <a:ea typeface="微软雅黑" panose="020B0503020204020204" pitchFamily="34" charset="-122"/>
              </a:rPr>
              <a:t>净现金流量包含了技术方案在缴税和还本付息之后所剩余的收益。这既是技术方案的净收益，也是投资者的权益性收益。</a:t>
            </a:r>
          </a:p>
          <a:p>
            <a:pPr marL="742950" lvl="1" indent="-285750">
              <a:lnSpc>
                <a:spcPct val="150000"/>
              </a:lnSpc>
              <a:buClr>
                <a:srgbClr val="FFFF00"/>
              </a:buClr>
              <a:buFont typeface="Wingdings" panose="05000000000000000000" pitchFamily="2" charset="2"/>
              <a:buChar char="l"/>
            </a:pPr>
            <a:endParaRPr lang="zh-CN" altLang="zh-CN"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235125876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 name="矩形 1"/>
          <p:cNvSpPr/>
          <p:nvPr/>
        </p:nvSpPr>
        <p:spPr>
          <a:xfrm>
            <a:off x="794443" y="736838"/>
            <a:ext cx="6971694" cy="584775"/>
          </a:xfrm>
          <a:prstGeom prst="rect">
            <a:avLst/>
          </a:prstGeom>
        </p:spPr>
        <p:txBody>
          <a:bodyPr wrap="square">
            <a:spAutoFit/>
          </a:bodyPr>
          <a:lstStyle/>
          <a:p>
            <a:pPr algn="just"/>
            <a:r>
              <a:rPr lang="zh-CN" altLang="en-US" sz="3200" b="1" dirty="0">
                <a:solidFill>
                  <a:srgbClr val="FFFF00"/>
                </a:solidFill>
              </a:rPr>
              <a:t> 三、投资各方现金流量表</a:t>
            </a:r>
          </a:p>
        </p:txBody>
      </p:sp>
      <p:sp>
        <p:nvSpPr>
          <p:cNvPr id="3" name="矩形 2"/>
          <p:cNvSpPr/>
          <p:nvPr/>
        </p:nvSpPr>
        <p:spPr>
          <a:xfrm>
            <a:off x="484743" y="1369691"/>
            <a:ext cx="7387865" cy="1289905"/>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投资各方现金流量表是分别从各个投资者的角度出发，以投资者的出资额作为计算的基础，用以计算投资各方收益率。 </a:t>
            </a: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555347082"/>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4" name="图片 76493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4743" y="102858"/>
            <a:ext cx="7571844" cy="4984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extLst>
      <p:ext uri="{BB962C8B-B14F-4D97-AF65-F5344CB8AC3E}">
        <p14:creationId xmlns:p14="http://schemas.microsoft.com/office/powerpoint/2010/main" val="344587060"/>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3" y="736838"/>
            <a:ext cx="5537464" cy="584775"/>
          </a:xfrm>
          <a:prstGeom prst="rect">
            <a:avLst/>
          </a:prstGeom>
        </p:spPr>
        <p:txBody>
          <a:bodyPr wrap="square">
            <a:spAutoFit/>
          </a:bodyPr>
          <a:lstStyle/>
          <a:p>
            <a:pPr algn="just"/>
            <a:r>
              <a:rPr lang="zh-CN" altLang="en-US" sz="3200" b="1" dirty="0">
                <a:solidFill>
                  <a:srgbClr val="FFFF00"/>
                </a:solidFill>
              </a:rPr>
              <a:t> 四、财务计划现金流量表</a:t>
            </a:r>
          </a:p>
        </p:txBody>
      </p:sp>
      <p:sp>
        <p:nvSpPr>
          <p:cNvPr id="3" name="矩形 2"/>
          <p:cNvSpPr/>
          <p:nvPr/>
        </p:nvSpPr>
        <p:spPr>
          <a:xfrm>
            <a:off x="484742" y="1509502"/>
            <a:ext cx="7387865" cy="1754326"/>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 反映技术方案计算期各年的投资、融资及经营活动的现金流入和流出，用于计算累计盈余资金，分析技术方案的财务生存能力。</a:t>
            </a:r>
            <a:endParaRPr lang="en-US" altLang="zh-CN" dirty="0">
              <a:solidFill>
                <a:schemeClr val="bg1"/>
              </a:solidFill>
              <a:latin typeface="微软雅黑" panose="020B0503020204020204" pitchFamily="34" charset="-122"/>
              <a:ea typeface="微软雅黑" panose="020B0503020204020204" pitchFamily="34" charset="-122"/>
            </a:endParaRPr>
          </a:p>
          <a:p>
            <a:pPr marL="742950" lvl="1" indent="-285750">
              <a:lnSpc>
                <a:spcPct val="150000"/>
              </a:lnSpc>
              <a:buClr>
                <a:srgbClr val="FFFF00"/>
              </a:buClr>
              <a:buFont typeface="Wingdings" panose="05000000000000000000" pitchFamily="2" charset="2"/>
              <a:buChar char="l"/>
            </a:pPr>
            <a:endParaRPr lang="en-US" altLang="zh-CN" dirty="0">
              <a:solidFill>
                <a:schemeClr val="bg1"/>
              </a:solidFill>
              <a:latin typeface="微软雅黑" panose="020B0503020204020204" pitchFamily="34" charset="-122"/>
              <a:ea typeface="微软雅黑" panose="020B0503020204020204" pitchFamily="34" charset="-122"/>
            </a:endParaRP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表格</a:t>
            </a:r>
            <a:r>
              <a:rPr lang="en-US" altLang="zh-CN" dirty="0">
                <a:solidFill>
                  <a:schemeClr val="bg1"/>
                </a:solidFill>
                <a:latin typeface="微软雅黑" panose="020B0503020204020204" pitchFamily="34" charset="-122"/>
                <a:ea typeface="微软雅黑" panose="020B0503020204020204" pitchFamily="34" charset="-122"/>
              </a:rPr>
              <a:t>P44</a:t>
            </a:r>
            <a:r>
              <a:rPr lang="zh-CN" altLang="en-US" dirty="0">
                <a:solidFill>
                  <a:schemeClr val="bg1"/>
                </a:solidFill>
                <a:latin typeface="微软雅黑" panose="020B0503020204020204" pitchFamily="34" charset="-122"/>
                <a:ea typeface="微软雅黑" panose="020B0503020204020204" pitchFamily="34" charset="-122"/>
              </a:rPr>
              <a:t> </a:t>
            </a:r>
            <a:endParaRPr lang="en-US" altLang="zh-CN"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508540827"/>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2" y="482671"/>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581269" y="690353"/>
            <a:ext cx="7378790" cy="584775"/>
          </a:xfrm>
          <a:prstGeom prst="rect">
            <a:avLst/>
          </a:prstGeom>
        </p:spPr>
        <p:txBody>
          <a:bodyPr wrap="square">
            <a:spAutoFit/>
          </a:bodyPr>
          <a:lstStyle/>
          <a:p>
            <a:r>
              <a:rPr lang="en-US" altLang="zh-CN" sz="3200" b="1" dirty="0">
                <a:solidFill>
                  <a:srgbClr val="FFFF00"/>
                </a:solidFill>
              </a:rPr>
              <a:t> 1Z101042  </a:t>
            </a:r>
            <a:r>
              <a:rPr lang="zh-CN" altLang="en-US" sz="3200" b="1" dirty="0">
                <a:solidFill>
                  <a:srgbClr val="FFFF00"/>
                </a:solidFill>
              </a:rPr>
              <a:t>财务现金流量表的构成要素</a:t>
            </a:r>
          </a:p>
        </p:txBody>
      </p:sp>
      <p:sp>
        <p:nvSpPr>
          <p:cNvPr id="3" name="矩形 2"/>
          <p:cNvSpPr/>
          <p:nvPr/>
        </p:nvSpPr>
        <p:spPr>
          <a:xfrm>
            <a:off x="484742" y="1437165"/>
            <a:ext cx="7387865" cy="2120902"/>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对于一般性建设项目财务评价来说，投资、经营成本、营业收入和税金等经济量本身既是经济指标，又是导出其他财务评价指标的依据，所以它们是构成经济系统财务现金流量的基本要素，也是进行工程经济分析最重要的基础数据。</a:t>
            </a: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2590766302"/>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CN" altLang="en-US" dirty="0">
              <a:cs typeface="+mn-ea"/>
              <a:sym typeface="+mn-lt"/>
            </a:endParaRPr>
          </a:p>
        </p:txBody>
      </p:sp>
      <p:sp>
        <p:nvSpPr>
          <p:cNvPr id="2" name="矩形 1"/>
          <p:cNvSpPr/>
          <p:nvPr/>
        </p:nvSpPr>
        <p:spPr>
          <a:xfrm>
            <a:off x="794443" y="736838"/>
            <a:ext cx="5537464" cy="1077218"/>
          </a:xfrm>
          <a:prstGeom prst="rect">
            <a:avLst/>
          </a:prstGeom>
        </p:spPr>
        <p:txBody>
          <a:bodyPr wrap="square">
            <a:spAutoFit/>
          </a:bodyPr>
          <a:lstStyle/>
          <a:p>
            <a:pPr algn="just"/>
            <a:r>
              <a:rPr lang="zh-CN" altLang="en-US" sz="3200" b="1" dirty="0">
                <a:solidFill>
                  <a:srgbClr val="FFFF00"/>
                </a:solidFill>
              </a:rPr>
              <a:t> 一、营业收入</a:t>
            </a:r>
          </a:p>
          <a:p>
            <a:pPr algn="just"/>
            <a:endParaRPr lang="zh-CN" altLang="en-US" sz="3200" b="1" dirty="0">
              <a:solidFill>
                <a:srgbClr val="FFFF00"/>
              </a:solidFill>
            </a:endParaRPr>
          </a:p>
        </p:txBody>
      </p:sp>
      <p:sp>
        <p:nvSpPr>
          <p:cNvPr id="3" name="矩形 2"/>
          <p:cNvSpPr/>
          <p:nvPr/>
        </p:nvSpPr>
        <p:spPr>
          <a:xfrm>
            <a:off x="484742" y="1509502"/>
            <a:ext cx="7387865" cy="2169825"/>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营业收入是指项目建成投产后各年销售产品或提供服务所获得的收入。即：</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营业收入＝产品销售量</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或服务量</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产品单价  </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或服务单价</a:t>
            </a:r>
            <a:r>
              <a:rPr lang="en-US" altLang="zh-CN" dirty="0">
                <a:solidFill>
                  <a:schemeClr val="bg1"/>
                </a:solidFill>
                <a:latin typeface="微软雅黑" panose="020B0503020204020204" pitchFamily="34" charset="-122"/>
                <a:ea typeface="微软雅黑" panose="020B0503020204020204" pitchFamily="34" charset="-122"/>
              </a:rPr>
              <a:t>)</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年生产量即为年销售量</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产品出厂价格＝目标市场价格 </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运杂费 </a:t>
            </a:r>
            <a:endParaRPr lang="zh-CN" altLang="en-US" b="1" dirty="0">
              <a:solidFill>
                <a:srgbClr val="92D050"/>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4057066502"/>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2" y="736838"/>
            <a:ext cx="4435173" cy="584775"/>
          </a:xfrm>
          <a:prstGeom prst="rect">
            <a:avLst/>
          </a:prstGeom>
        </p:spPr>
        <p:txBody>
          <a:bodyPr wrap="square">
            <a:spAutoFit/>
          </a:bodyPr>
          <a:lstStyle/>
          <a:p>
            <a:r>
              <a:rPr lang="zh-CN" altLang="en-US" sz="3200" b="1" dirty="0">
                <a:solidFill>
                  <a:srgbClr val="FFFF00"/>
                </a:solidFill>
              </a:rPr>
              <a:t>（二）补贴收入</a:t>
            </a:r>
          </a:p>
        </p:txBody>
      </p:sp>
      <p:sp>
        <p:nvSpPr>
          <p:cNvPr id="3" name="矩形 2"/>
          <p:cNvSpPr/>
          <p:nvPr/>
        </p:nvSpPr>
        <p:spPr>
          <a:xfrm>
            <a:off x="225468" y="1509502"/>
            <a:ext cx="7910187" cy="2120902"/>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某些项目还应按有关规定估算企业可能得到与收益相关的政府补助 ，包括先征后返的增值税、按销量或工作量等依据国家规定的补助定额计算并按期给予的定额补贴，以及属于财政扶持而给予的其他形式的补贴等，应按相关规定合理估算，记作补贴收入。</a:t>
            </a:r>
          </a:p>
          <a:p>
            <a:pPr lvl="1">
              <a:lnSpc>
                <a:spcPct val="150000"/>
              </a:lnSpc>
              <a:buClr>
                <a:srgbClr val="FFFF00"/>
              </a:buClr>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213630110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67228" y="482671"/>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2" y="562782"/>
            <a:ext cx="6546516" cy="584775"/>
          </a:xfrm>
          <a:prstGeom prst="rect">
            <a:avLst/>
          </a:prstGeom>
        </p:spPr>
        <p:txBody>
          <a:bodyPr wrap="square">
            <a:spAutoFit/>
          </a:bodyPr>
          <a:lstStyle/>
          <a:p>
            <a:r>
              <a:rPr lang="zh-CN" altLang="en-US" sz="3200" b="1" dirty="0">
                <a:solidFill>
                  <a:srgbClr val="FFFF00"/>
                </a:solidFill>
              </a:rPr>
              <a:t>二、投资</a:t>
            </a:r>
          </a:p>
        </p:txBody>
      </p:sp>
      <p:sp>
        <p:nvSpPr>
          <p:cNvPr id="3" name="矩形 2"/>
          <p:cNvSpPr/>
          <p:nvPr/>
        </p:nvSpPr>
        <p:spPr>
          <a:xfrm>
            <a:off x="165173" y="1227667"/>
            <a:ext cx="7910187" cy="4662815"/>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 建设项目评价中的总投资是建设投资、建设期利息和流动资金之和 。</a:t>
            </a:r>
            <a:endParaRPr lang="en-US" altLang="zh-CN" dirty="0">
              <a:solidFill>
                <a:schemeClr val="bg1"/>
              </a:solidFill>
              <a:latin typeface="微软雅黑" panose="020B0503020204020204" pitchFamily="34" charset="-122"/>
              <a:ea typeface="微软雅黑" panose="020B0503020204020204" pitchFamily="34" charset="-122"/>
            </a:endParaRP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（一）建设投资</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 建设投资是指技术方案按拟定建设规模</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分期实施的技术方案为分期建设规模</a:t>
            </a:r>
            <a:r>
              <a:rPr lang="en-US" altLang="zh-CN" dirty="0">
                <a:solidFill>
                  <a:schemeClr val="bg1"/>
                </a:solidFill>
                <a:latin typeface="微软雅黑" panose="020B0503020204020204" pitchFamily="34" charset="-122"/>
                <a:ea typeface="微软雅黑" panose="020B0503020204020204" pitchFamily="34" charset="-122"/>
              </a:rPr>
              <a:t>)</a:t>
            </a:r>
            <a:r>
              <a:rPr lang="zh-CN" altLang="en-US" dirty="0">
                <a:solidFill>
                  <a:schemeClr val="bg1"/>
                </a:solidFill>
                <a:latin typeface="微软雅黑" panose="020B0503020204020204" pitchFamily="34" charset="-122"/>
                <a:ea typeface="微软雅黑" panose="020B0503020204020204" pitchFamily="34" charset="-122"/>
              </a:rPr>
              <a:t>、产品方案、建设内容进行建设所需的投入。</a:t>
            </a:r>
            <a:endParaRPr lang="en-US" altLang="zh-CN" dirty="0">
              <a:solidFill>
                <a:schemeClr val="bg1"/>
              </a:solidFill>
              <a:latin typeface="微软雅黑" panose="020B0503020204020204" pitchFamily="34" charset="-122"/>
              <a:ea typeface="微软雅黑" panose="020B0503020204020204" pitchFamily="34" charset="-122"/>
            </a:endParaRP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（二）建设期利息</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 建设期利息系指筹措债务资金时在建设期内发生并按规定允许在投产后计入固定资产原值的利息，即资本化利息。分期建成投产的技术方案，应按各期投产时间分别停止借款费用的资本化，此后发生的借款利息应计人总成本费用。 </a:t>
            </a: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355339521"/>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矩形 2"/>
          <p:cNvSpPr/>
          <p:nvPr/>
        </p:nvSpPr>
        <p:spPr>
          <a:xfrm>
            <a:off x="146400" y="770467"/>
            <a:ext cx="7910187" cy="2585323"/>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（三）流动资金</a:t>
            </a:r>
          </a:p>
          <a:p>
            <a:pPr lvl="1">
              <a:lnSpc>
                <a:spcPct val="150000"/>
              </a:lnSpc>
              <a:buClr>
                <a:srgbClr val="FFFF00"/>
              </a:buClr>
            </a:pPr>
            <a:r>
              <a:rPr lang="zh-CN" altLang="en-US" dirty="0">
                <a:solidFill>
                  <a:schemeClr val="bg1"/>
                </a:solidFill>
                <a:latin typeface="微软雅黑" panose="020B0503020204020204" pitchFamily="34" charset="-122"/>
                <a:ea typeface="微软雅黑" panose="020B0503020204020204" pitchFamily="34" charset="-122"/>
              </a:rPr>
              <a:t>流动资金系指运营期内长期占用并周转使用的营运资金，不包括运营需要的临时性营运资金。流动资金是流动资产与流动负债的差额。</a:t>
            </a:r>
            <a:endParaRPr lang="en-US" altLang="zh-CN" dirty="0">
              <a:solidFill>
                <a:schemeClr val="bg1"/>
              </a:solidFill>
              <a:latin typeface="微软雅黑" panose="020B0503020204020204" pitchFamily="34" charset="-122"/>
              <a:ea typeface="微软雅黑" panose="020B0503020204020204" pitchFamily="34" charset="-122"/>
            </a:endParaRPr>
          </a:p>
          <a:p>
            <a:pPr lvl="1">
              <a:lnSpc>
                <a:spcPct val="150000"/>
              </a:lnSpc>
              <a:buClr>
                <a:srgbClr val="FFFF00"/>
              </a:buClr>
            </a:pPr>
            <a:r>
              <a:rPr lang="zh-CN" altLang="en-US" dirty="0">
                <a:solidFill>
                  <a:schemeClr val="bg1"/>
                </a:solidFill>
                <a:latin typeface="微软雅黑" panose="020B0503020204020204" pitchFamily="34" charset="-122"/>
                <a:ea typeface="微软雅黑" panose="020B0503020204020204" pitchFamily="34" charset="-122"/>
              </a:rPr>
              <a:t>流动资产的构成要素一般包括存货、库存现金、应收账款和预付账款；流动负债的构成要素一般只考虑应付账款和预收账款。 </a:t>
            </a:r>
          </a:p>
          <a:p>
            <a:pPr lvl="1">
              <a:lnSpc>
                <a:spcPct val="150000"/>
              </a:lnSpc>
              <a:buClr>
                <a:srgbClr val="FFFF00"/>
              </a:buClr>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3512225998"/>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945399" y="797572"/>
            <a:ext cx="6797037" cy="3812241"/>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1214094" y="2279361"/>
            <a:ext cx="7027417" cy="584775"/>
          </a:xfrm>
          <a:prstGeom prst="rect">
            <a:avLst/>
          </a:prstGeom>
        </p:spPr>
        <p:txBody>
          <a:bodyPr wrap="square">
            <a:spAutoFit/>
          </a:bodyPr>
          <a:lstStyle/>
          <a:p>
            <a:pPr algn="just"/>
            <a:r>
              <a:rPr lang="en-US" altLang="zh-CN" sz="3200" b="1" dirty="0">
                <a:solidFill>
                  <a:srgbClr val="FFFF00"/>
                </a:solidFill>
              </a:rPr>
              <a:t>04 </a:t>
            </a:r>
            <a:r>
              <a:rPr lang="zh-CN" altLang="en-US" sz="3200" b="1" dirty="0">
                <a:solidFill>
                  <a:srgbClr val="FFFF00"/>
                </a:solidFill>
              </a:rPr>
              <a:t>技术方案财务现金流量表的编制</a:t>
            </a:r>
          </a:p>
        </p:txBody>
      </p:sp>
    </p:spTree>
    <p:custDataLst>
      <p:tags r:id="rId1"/>
    </p:custDataLst>
    <p:extLst>
      <p:ext uri="{BB962C8B-B14F-4D97-AF65-F5344CB8AC3E}">
        <p14:creationId xmlns:p14="http://schemas.microsoft.com/office/powerpoint/2010/main" val="3116019205"/>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2" y="736838"/>
            <a:ext cx="6546516" cy="584775"/>
          </a:xfrm>
          <a:prstGeom prst="rect">
            <a:avLst/>
          </a:prstGeom>
        </p:spPr>
        <p:txBody>
          <a:bodyPr wrap="square">
            <a:spAutoFit/>
          </a:bodyPr>
          <a:lstStyle/>
          <a:p>
            <a:r>
              <a:rPr lang="zh-CN" altLang="en-US" sz="3200" b="1" dirty="0">
                <a:solidFill>
                  <a:srgbClr val="FFFF00"/>
                </a:solidFill>
              </a:rPr>
              <a:t>（四）技术方案资本金</a:t>
            </a:r>
          </a:p>
        </p:txBody>
      </p:sp>
      <p:sp>
        <p:nvSpPr>
          <p:cNvPr id="3" name="矩形 2"/>
          <p:cNvSpPr/>
          <p:nvPr/>
        </p:nvSpPr>
        <p:spPr>
          <a:xfrm>
            <a:off x="152140" y="1482470"/>
            <a:ext cx="7831119" cy="3416320"/>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en-US" altLang="zh-CN" dirty="0">
                <a:solidFill>
                  <a:schemeClr val="bg1"/>
                </a:solidFill>
                <a:latin typeface="微软雅黑" panose="020B0503020204020204" pitchFamily="34" charset="-122"/>
                <a:ea typeface="微软雅黑" panose="020B0503020204020204" pitchFamily="34" charset="-122"/>
              </a:rPr>
              <a:t>1. </a:t>
            </a:r>
            <a:r>
              <a:rPr lang="zh-CN" altLang="en-US" dirty="0">
                <a:solidFill>
                  <a:schemeClr val="bg1"/>
                </a:solidFill>
                <a:latin typeface="微软雅黑" panose="020B0503020204020204" pitchFamily="34" charset="-122"/>
                <a:ea typeface="微软雅黑" panose="020B0503020204020204" pitchFamily="34" charset="-122"/>
              </a:rPr>
              <a:t>技术方案资本金的特点</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技术方案资本金</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即技术方案权益资金</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是指在建设技术方案总投资中，由投资者认缴的出资额，对技术方案来说是非债务性资金；投资者可按其出资的比例依法享有所有者权益，也可转让其出资，但一般不得以任何方式抽回。</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近似于股权投资</a:t>
            </a: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a:p>
            <a:pPr lvl="1">
              <a:lnSpc>
                <a:spcPct val="150000"/>
              </a:lnSpc>
              <a:buClr>
                <a:srgbClr val="FFFF00"/>
              </a:buClr>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65519744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2" y="736838"/>
            <a:ext cx="6546516" cy="584775"/>
          </a:xfrm>
          <a:prstGeom prst="rect">
            <a:avLst/>
          </a:prstGeom>
        </p:spPr>
        <p:txBody>
          <a:bodyPr wrap="square">
            <a:spAutoFit/>
          </a:bodyPr>
          <a:lstStyle/>
          <a:p>
            <a:r>
              <a:rPr lang="zh-CN" altLang="en-US" sz="3200" b="1" dirty="0">
                <a:solidFill>
                  <a:srgbClr val="FFFF00"/>
                </a:solidFill>
              </a:rPr>
              <a:t>（四）技术方案资本金</a:t>
            </a:r>
          </a:p>
        </p:txBody>
      </p:sp>
      <p:sp>
        <p:nvSpPr>
          <p:cNvPr id="3" name="矩形 2"/>
          <p:cNvSpPr/>
          <p:nvPr/>
        </p:nvSpPr>
        <p:spPr>
          <a:xfrm>
            <a:off x="152140" y="1482470"/>
            <a:ext cx="7831119" cy="3416320"/>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en-US" altLang="zh-CN" dirty="0">
                <a:solidFill>
                  <a:schemeClr val="bg1"/>
                </a:solidFill>
                <a:latin typeface="微软雅黑" panose="020B0503020204020204" pitchFamily="34" charset="-122"/>
                <a:ea typeface="微软雅黑" panose="020B0503020204020204" pitchFamily="34" charset="-122"/>
              </a:rPr>
              <a:t>2. </a:t>
            </a:r>
            <a:r>
              <a:rPr lang="zh-CN" altLang="en-US" dirty="0">
                <a:solidFill>
                  <a:schemeClr val="bg1"/>
                </a:solidFill>
                <a:latin typeface="微软雅黑" panose="020B0503020204020204" pitchFamily="34" charset="-122"/>
                <a:ea typeface="微软雅黑" panose="020B0503020204020204" pitchFamily="34" charset="-122"/>
              </a:rPr>
              <a:t>技术方案资本金的出资方式</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可以是现金</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也可以是实物、工业产权、非专利技术、土地使用权、资源开采权作价出资以及企业未分配利润以及从税后利润提取的公积金。</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以工业产权和非专利技术作价出资的比例一般不超过技术方案资本金总额的</a:t>
            </a:r>
            <a:r>
              <a:rPr lang="en-US" altLang="zh-CN" dirty="0">
                <a:solidFill>
                  <a:schemeClr val="bg1"/>
                </a:solidFill>
                <a:latin typeface="微软雅黑" panose="020B0503020204020204" pitchFamily="34" charset="-122"/>
                <a:ea typeface="微软雅黑" panose="020B0503020204020204" pitchFamily="34" charset="-122"/>
              </a:rPr>
              <a:t>20%( </a:t>
            </a:r>
            <a:r>
              <a:rPr lang="zh-CN" altLang="en-US" dirty="0">
                <a:solidFill>
                  <a:schemeClr val="bg1"/>
                </a:solidFill>
                <a:latin typeface="微软雅黑" panose="020B0503020204020204" pitchFamily="34" charset="-122"/>
                <a:ea typeface="微软雅黑" panose="020B0503020204020204" pitchFamily="34" charset="-122"/>
              </a:rPr>
              <a:t>经特别批准</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部分高新技术企业可以达到 </a:t>
            </a:r>
            <a:r>
              <a:rPr lang="en-US" altLang="zh-CN" dirty="0">
                <a:solidFill>
                  <a:schemeClr val="bg1"/>
                </a:solidFill>
                <a:latin typeface="微软雅黑" panose="020B0503020204020204" pitchFamily="34" charset="-122"/>
                <a:ea typeface="微软雅黑" panose="020B0503020204020204" pitchFamily="34" charset="-122"/>
              </a:rPr>
              <a:t>35% </a:t>
            </a:r>
            <a:r>
              <a:rPr lang="zh-CN" altLang="en-US" dirty="0">
                <a:solidFill>
                  <a:schemeClr val="bg1"/>
                </a:solidFill>
                <a:latin typeface="微软雅黑" panose="020B0503020204020204" pitchFamily="34" charset="-122"/>
                <a:ea typeface="微软雅黑" panose="020B0503020204020204" pitchFamily="34" charset="-122"/>
              </a:rPr>
              <a:t>以上 </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a:t>
            </a: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a:p>
            <a:pPr lvl="1">
              <a:lnSpc>
                <a:spcPct val="150000"/>
              </a:lnSpc>
              <a:buClr>
                <a:srgbClr val="FFFF00"/>
              </a:buClr>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2417570450"/>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2" y="736838"/>
            <a:ext cx="6546516" cy="584775"/>
          </a:xfrm>
          <a:prstGeom prst="rect">
            <a:avLst/>
          </a:prstGeom>
        </p:spPr>
        <p:txBody>
          <a:bodyPr wrap="square">
            <a:spAutoFit/>
          </a:bodyPr>
          <a:lstStyle/>
          <a:p>
            <a:r>
              <a:rPr lang="zh-CN" altLang="en-US" sz="3200" b="1" dirty="0">
                <a:solidFill>
                  <a:srgbClr val="FFFF00"/>
                </a:solidFill>
              </a:rPr>
              <a:t>三、经营成本</a:t>
            </a:r>
          </a:p>
        </p:txBody>
      </p:sp>
      <p:sp>
        <p:nvSpPr>
          <p:cNvPr id="3" name="矩形 2"/>
          <p:cNvSpPr/>
          <p:nvPr/>
        </p:nvSpPr>
        <p:spPr>
          <a:xfrm>
            <a:off x="225468" y="1509502"/>
            <a:ext cx="7910187" cy="2951898"/>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（一）总成本</a:t>
            </a:r>
          </a:p>
          <a:p>
            <a:pPr marL="742950" lvl="1" indent="-285750">
              <a:lnSpc>
                <a:spcPct val="150000"/>
              </a:lnSpc>
              <a:buClr>
                <a:srgbClr val="FFFF00"/>
              </a:buClr>
              <a:buFont typeface="Wingdings" panose="05000000000000000000" pitchFamily="2" charset="2"/>
              <a:buChar char="l"/>
            </a:pPr>
            <a:r>
              <a:rPr lang="zh-CN" altLang="en-US" b="1" dirty="0">
                <a:solidFill>
                  <a:srgbClr val="92D050"/>
                </a:solidFill>
                <a:latin typeface="微软雅黑" panose="020B0503020204020204" pitchFamily="34" charset="-122"/>
                <a:ea typeface="微软雅黑" panose="020B0503020204020204" pitchFamily="34" charset="-122"/>
              </a:rPr>
              <a:t> 总成本费用＝</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  外购原材料、燃料及动力费</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＋工资及福利费＋修理费</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＋折旧费＋摊销费＋财务费用（利息支出）</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＋其他费用</a:t>
            </a:r>
          </a:p>
          <a:p>
            <a:pPr lvl="1">
              <a:lnSpc>
                <a:spcPct val="150000"/>
              </a:lnSpc>
              <a:buClr>
                <a:srgbClr val="FFFF00"/>
              </a:buClr>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3976792433"/>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2" y="736838"/>
            <a:ext cx="6546516" cy="584775"/>
          </a:xfrm>
          <a:prstGeom prst="rect">
            <a:avLst/>
          </a:prstGeom>
        </p:spPr>
        <p:txBody>
          <a:bodyPr wrap="square">
            <a:spAutoFit/>
          </a:bodyPr>
          <a:lstStyle/>
          <a:p>
            <a:r>
              <a:rPr lang="zh-CN" altLang="en-US" sz="3200" b="1" dirty="0">
                <a:solidFill>
                  <a:srgbClr val="FFFF00"/>
                </a:solidFill>
              </a:rPr>
              <a:t>（二）经营成本</a:t>
            </a:r>
          </a:p>
        </p:txBody>
      </p:sp>
      <p:sp>
        <p:nvSpPr>
          <p:cNvPr id="3" name="矩形 2"/>
          <p:cNvSpPr/>
          <p:nvPr/>
        </p:nvSpPr>
        <p:spPr>
          <a:xfrm>
            <a:off x="225468" y="1509502"/>
            <a:ext cx="7910187" cy="2536400"/>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经营成本是工程经济分析中专用术语，用于技术方案财务评价的现金流量分析。</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经营成本＝总成本费用－折旧费－摊销费－利息支出                 </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经营成本与融资方案无关。因此在完成建设投资和营业收入估算后，就可以估算经营成本，为技术方案融资前分析提供数据。</a:t>
            </a:r>
          </a:p>
          <a:p>
            <a:pPr lvl="1">
              <a:lnSpc>
                <a:spcPct val="150000"/>
              </a:lnSpc>
              <a:buClr>
                <a:srgbClr val="FFFF00"/>
              </a:buClr>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3923716402"/>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2" y="736838"/>
            <a:ext cx="6546516" cy="584775"/>
          </a:xfrm>
          <a:prstGeom prst="rect">
            <a:avLst/>
          </a:prstGeom>
        </p:spPr>
        <p:txBody>
          <a:bodyPr wrap="square">
            <a:spAutoFit/>
          </a:bodyPr>
          <a:lstStyle/>
          <a:p>
            <a:r>
              <a:rPr lang="zh-CN" altLang="en-US" sz="3200" b="1" dirty="0">
                <a:solidFill>
                  <a:srgbClr val="FFFF00"/>
                </a:solidFill>
              </a:rPr>
              <a:t>四、税金：</a:t>
            </a:r>
          </a:p>
        </p:txBody>
      </p:sp>
      <p:sp>
        <p:nvSpPr>
          <p:cNvPr id="3" name="矩形 2"/>
          <p:cNvSpPr/>
          <p:nvPr/>
        </p:nvSpPr>
        <p:spPr>
          <a:xfrm>
            <a:off x="225468" y="1509502"/>
            <a:ext cx="7910187" cy="1338828"/>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营业税、消费税、资源税、消费税、土地增值税、城市维护建设税及教育费附加、增值税、关税、所得税。 </a:t>
            </a:r>
            <a:endParaRPr lang="en-US" altLang="zh-CN" dirty="0">
              <a:solidFill>
                <a:schemeClr val="bg1"/>
              </a:solidFill>
              <a:latin typeface="微软雅黑" panose="020B0503020204020204" pitchFamily="34" charset="-122"/>
              <a:ea typeface="微软雅黑" panose="020B0503020204020204" pitchFamily="34" charset="-122"/>
            </a:endParaRPr>
          </a:p>
          <a:p>
            <a:pPr lvl="1">
              <a:lnSpc>
                <a:spcPct val="150000"/>
              </a:lnSpc>
              <a:buClr>
                <a:srgbClr val="FFFF00"/>
              </a:buClr>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3144616529"/>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日期占位符 1"/>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FCEAA786-6CC6-45F7-885A-5D2280D2880F}" type="datetime1">
              <a:rPr lang="zh-CN" altLang="en-US" sz="1050"/>
              <a:pPr>
                <a:spcBef>
                  <a:spcPct val="0"/>
                </a:spcBef>
                <a:buFont typeface="Arial" panose="020B0604020202020204" pitchFamily="34" charset="0"/>
                <a:buNone/>
              </a:pPr>
              <a:t>2023/3/22</a:t>
            </a:fld>
            <a:endParaRPr lang="zh-CN" altLang="en-US" sz="1050"/>
          </a:p>
        </p:txBody>
      </p:sp>
      <p:sp>
        <p:nvSpPr>
          <p:cNvPr id="217091"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7EA628A0-B6E7-461D-BBF1-0BF483092F3B}" type="slidenum">
              <a:rPr altLang="en-US" sz="1050"/>
              <a:pPr>
                <a:spcBef>
                  <a:spcPct val="0"/>
                </a:spcBef>
                <a:buFont typeface="Arial" panose="020B0604020202020204" pitchFamily="34" charset="0"/>
                <a:buNone/>
              </a:pPr>
              <a:t>25</a:t>
            </a:fld>
            <a:endParaRPr lang="zh-CN" altLang="en-US" sz="1050"/>
          </a:p>
        </p:txBody>
      </p:sp>
      <p:sp>
        <p:nvSpPr>
          <p:cNvPr id="217092" name="文本框 4"/>
          <p:cNvSpPr txBox="1">
            <a:spLocks noChangeArrowheads="1"/>
          </p:cNvSpPr>
          <p:nvPr>
            <p:custDataLst>
              <p:tags r:id="rId2"/>
            </p:custDataLst>
          </p:nvPr>
        </p:nvSpPr>
        <p:spPr bwMode="auto">
          <a:xfrm>
            <a:off x="1828800" y="476250"/>
            <a:ext cx="5486400" cy="160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已知某项目的年总成本费用为</a:t>
            </a:r>
            <a:r>
              <a:rPr lang="en-US" altLang="zh-CN" sz="1800">
                <a:ea typeface="楷体_GB2312" pitchFamily="49" charset="-122"/>
              </a:rPr>
              <a:t>2000</a:t>
            </a:r>
            <a:r>
              <a:rPr lang="zh-CN" altLang="en-US" sz="1800">
                <a:ea typeface="楷体_GB2312" pitchFamily="49" charset="-122"/>
              </a:rPr>
              <a:t>万元，年销售费用、管理费用合计为总成本费用的</a:t>
            </a:r>
            <a:r>
              <a:rPr lang="en-US" altLang="zh-CN" sz="1800">
                <a:ea typeface="楷体_GB2312" pitchFamily="49" charset="-122"/>
              </a:rPr>
              <a:t>15</a:t>
            </a:r>
            <a:r>
              <a:rPr lang="zh-CN" altLang="en-US" sz="1800">
                <a:ea typeface="楷体_GB2312" pitchFamily="49" charset="-122"/>
              </a:rPr>
              <a:t>％，年折旧费为</a:t>
            </a:r>
            <a:r>
              <a:rPr lang="en-US" altLang="zh-CN" sz="1800">
                <a:ea typeface="楷体_GB2312" pitchFamily="49" charset="-122"/>
              </a:rPr>
              <a:t>200</a:t>
            </a:r>
            <a:r>
              <a:rPr lang="zh-CN" altLang="en-US" sz="1800">
                <a:ea typeface="楷体_GB2312" pitchFamily="49" charset="-122"/>
              </a:rPr>
              <a:t>万元，年摊销费为</a:t>
            </a:r>
            <a:r>
              <a:rPr lang="en-US" altLang="zh-CN" sz="1800">
                <a:ea typeface="楷体_GB2312" pitchFamily="49" charset="-122"/>
              </a:rPr>
              <a:t>50</a:t>
            </a:r>
            <a:r>
              <a:rPr lang="zh-CN" altLang="en-US" sz="1800">
                <a:ea typeface="楷体_GB2312" pitchFamily="49" charset="-122"/>
              </a:rPr>
              <a:t>万元，年利息支出为</a:t>
            </a:r>
            <a:r>
              <a:rPr lang="en-US" altLang="zh-CN" sz="1800">
                <a:ea typeface="楷体_GB2312" pitchFamily="49" charset="-122"/>
              </a:rPr>
              <a:t>100</a:t>
            </a:r>
            <a:r>
              <a:rPr lang="zh-CN" altLang="en-US" sz="1800">
                <a:ea typeface="楷体_GB2312" pitchFamily="49" charset="-122"/>
              </a:rPr>
              <a:t>万元。则该项目的年经营成本为（  ）万元</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7093" name="文本框 5"/>
          <p:cNvSpPr txBox="1">
            <a:spLocks noChangeArrowheads="1"/>
          </p:cNvSpPr>
          <p:nvPr>
            <p:custDataLst>
              <p:tags r:id="rId3"/>
            </p:custDataLst>
          </p:nvPr>
        </p:nvSpPr>
        <p:spPr bwMode="auto">
          <a:xfrm>
            <a:off x="2514600" y="20895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ea typeface="楷体_GB2312" pitchFamily="49" charset="-122"/>
              </a:rPr>
              <a:t>1750</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7094" name="文本框 6"/>
          <p:cNvSpPr txBox="1">
            <a:spLocks noChangeArrowheads="1"/>
          </p:cNvSpPr>
          <p:nvPr>
            <p:custDataLst>
              <p:tags r:id="rId4"/>
            </p:custDataLst>
          </p:nvPr>
        </p:nvSpPr>
        <p:spPr bwMode="auto">
          <a:xfrm>
            <a:off x="2514600" y="2732485"/>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ea typeface="楷体_GB2312" pitchFamily="49" charset="-122"/>
              </a:rPr>
              <a:t>1650</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7095" name="文本框 7"/>
          <p:cNvSpPr txBox="1">
            <a:spLocks noChangeArrowheads="1"/>
          </p:cNvSpPr>
          <p:nvPr>
            <p:custDataLst>
              <p:tags r:id="rId5"/>
            </p:custDataLst>
          </p:nvPr>
        </p:nvSpPr>
        <p:spPr bwMode="auto">
          <a:xfrm>
            <a:off x="2514600" y="3375423"/>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ea typeface="楷体_GB2312" pitchFamily="49" charset="-122"/>
              </a:rPr>
              <a:t>1350</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7096" name="文本框 8"/>
          <p:cNvSpPr txBox="1">
            <a:spLocks noChangeArrowheads="1"/>
          </p:cNvSpPr>
          <p:nvPr>
            <p:custDataLst>
              <p:tags r:id="rId6"/>
            </p:custDataLst>
          </p:nvPr>
        </p:nvSpPr>
        <p:spPr bwMode="auto">
          <a:xfrm>
            <a:off x="2514600" y="4018360"/>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en-US" altLang="zh-CN" sz="1800">
                <a:ea typeface="楷体_GB2312" pitchFamily="49" charset="-122"/>
              </a:rPr>
              <a:t>650</a:t>
            </a:r>
          </a:p>
        </p:txBody>
      </p:sp>
      <p:sp>
        <p:nvSpPr>
          <p:cNvPr id="10" name="椭圆 9"/>
          <p:cNvSpPr>
            <a:spLocks noChangeAspect="1"/>
          </p:cNvSpPr>
          <p:nvPr>
            <p:custDataLst>
              <p:tags r:id="rId7"/>
            </p:custDataLst>
          </p:nvPr>
        </p:nvSpPr>
        <p:spPr>
          <a:xfrm>
            <a:off x="1978819" y="2137172"/>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p:cNvSpPr>
            <a:spLocks noChangeAspect="1"/>
          </p:cNvSpPr>
          <p:nvPr>
            <p:custDataLst>
              <p:tags r:id="rId8"/>
            </p:custDataLst>
          </p:nvPr>
        </p:nvSpPr>
        <p:spPr>
          <a:xfrm>
            <a:off x="1978819" y="2780110"/>
            <a:ext cx="385763" cy="385763"/>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p:cNvSpPr>
            <a:spLocks noChangeAspect="1"/>
          </p:cNvSpPr>
          <p:nvPr>
            <p:custDataLst>
              <p:tags r:id="rId9"/>
            </p:custDataLst>
          </p:nvPr>
        </p:nvSpPr>
        <p:spPr>
          <a:xfrm>
            <a:off x="1978819" y="3423047"/>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p:cNvSpPr>
            <a:spLocks noChangeAspect="1"/>
          </p:cNvSpPr>
          <p:nvPr>
            <p:custDataLst>
              <p:tags r:id="rId10"/>
            </p:custDataLst>
          </p:nvPr>
        </p:nvSpPr>
        <p:spPr>
          <a:xfrm>
            <a:off x="1978819" y="4065985"/>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圆角矩形 13"/>
          <p:cNvSpPr/>
          <p:nvPr>
            <p:custDataLst>
              <p:tags r:id="rId11"/>
            </p:custDataLst>
          </p:nvPr>
        </p:nvSpPr>
        <p:spPr>
          <a:xfrm>
            <a:off x="5772150" y="4661297"/>
            <a:ext cx="1157288" cy="308372"/>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17102" name="组合 18"/>
          <p:cNvGrpSpPr>
            <a:grpSpLocks/>
          </p:cNvGrpSpPr>
          <p:nvPr>
            <p:custDataLst>
              <p:tags r:id="rId12"/>
            </p:custDataLst>
          </p:nvPr>
        </p:nvGrpSpPr>
        <p:grpSpPr bwMode="auto">
          <a:xfrm>
            <a:off x="0" y="0"/>
            <a:ext cx="6858000" cy="490220"/>
            <a:chOff x="-1524000" y="0"/>
            <a:chExt cx="9144000" cy="653627"/>
          </a:xfrm>
        </p:grpSpPr>
        <p:sp>
          <p:nvSpPr>
            <p:cNvPr id="15" name="TitleBackground"/>
            <p:cNvSpPr/>
            <p:nvPr>
              <p:custDataLst>
                <p:tags r:id="rId14"/>
              </p:custDataLst>
            </p:nvPr>
          </p:nvSpPr>
          <p:spPr>
            <a:xfrm>
              <a:off x="-152400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6" name="ColorBlock"/>
            <p:cNvSpPr/>
            <p:nvPr>
              <p:custDataLst>
                <p:tags r:id="rId15"/>
              </p:custDataLst>
            </p:nvPr>
          </p:nvSpPr>
          <p:spPr>
            <a:xfrm>
              <a:off x="-15240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17106" name="TypeText"/>
            <p:cNvSpPr txBox="1">
              <a:spLocks noChangeArrowheads="1"/>
            </p:cNvSpPr>
            <p:nvPr>
              <p:custDataLst>
                <p:tags r:id="rId16"/>
              </p:custDataLst>
            </p:nvPr>
          </p:nvSpPr>
          <p:spPr bwMode="auto">
            <a:xfrm>
              <a:off x="-1185333" y="0"/>
              <a:ext cx="19050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17107" name="TipText"/>
            <p:cNvSpPr txBox="1">
              <a:spLocks noChangeArrowheads="1"/>
            </p:cNvSpPr>
            <p:nvPr>
              <p:custDataLst>
                <p:tags r:id="rId17"/>
              </p:custDataLst>
            </p:nvPr>
          </p:nvSpPr>
          <p:spPr bwMode="auto">
            <a:xfrm>
              <a:off x="146473" y="145627"/>
              <a:ext cx="2286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2" name="图片 1"/>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9101337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日期占位符 1"/>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A3384135-E57A-4B40-917A-BA2C9B6AF5B6}" type="datetime1">
              <a:rPr lang="zh-CN" altLang="en-US" sz="1050"/>
              <a:pPr>
                <a:spcBef>
                  <a:spcPct val="0"/>
                </a:spcBef>
                <a:buFont typeface="Arial" panose="020B0604020202020204" pitchFamily="34" charset="0"/>
                <a:buNone/>
              </a:pPr>
              <a:t>2023/3/22</a:t>
            </a:fld>
            <a:endParaRPr lang="zh-CN" altLang="en-US" sz="1050"/>
          </a:p>
        </p:txBody>
      </p:sp>
      <p:sp>
        <p:nvSpPr>
          <p:cNvPr id="218115"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F92A17A8-EC26-4528-AD6A-09AE187F2F67}" type="slidenum">
              <a:rPr altLang="en-US" sz="1050"/>
              <a:pPr>
                <a:spcBef>
                  <a:spcPct val="0"/>
                </a:spcBef>
                <a:buFont typeface="Arial" panose="020B0604020202020204" pitchFamily="34" charset="0"/>
                <a:buNone/>
              </a:pPr>
              <a:t>26</a:t>
            </a:fld>
            <a:endParaRPr lang="zh-CN" altLang="en-US" sz="1050"/>
          </a:p>
        </p:txBody>
      </p:sp>
      <p:sp>
        <p:nvSpPr>
          <p:cNvPr id="218116" name="文本框 4"/>
          <p:cNvSpPr txBox="1">
            <a:spLocks noChangeArrowheads="1"/>
          </p:cNvSpPr>
          <p:nvPr>
            <p:custDataLst>
              <p:tags r:id="rId2"/>
            </p:custDataLst>
          </p:nvPr>
        </p:nvSpPr>
        <p:spPr bwMode="auto">
          <a:xfrm>
            <a:off x="1828800" y="476250"/>
            <a:ext cx="5829300" cy="160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在工程经济分析中，下列各项中属于经营成本的有（）</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8117" name="文本框 5"/>
          <p:cNvSpPr txBox="1">
            <a:spLocks noChangeArrowheads="1"/>
          </p:cNvSpPr>
          <p:nvPr>
            <p:custDataLst>
              <p:tags r:id="rId3"/>
            </p:custDataLst>
          </p:nvPr>
        </p:nvSpPr>
        <p:spPr bwMode="auto">
          <a:xfrm>
            <a:off x="2514600" y="20895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外购原材料、燃料费</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8118" name="文本框 6"/>
          <p:cNvSpPr txBox="1">
            <a:spLocks noChangeArrowheads="1"/>
          </p:cNvSpPr>
          <p:nvPr>
            <p:custDataLst>
              <p:tags r:id="rId4"/>
            </p:custDataLst>
          </p:nvPr>
        </p:nvSpPr>
        <p:spPr bwMode="auto">
          <a:xfrm>
            <a:off x="2514600" y="260389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工资及福利费</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8119" name="文本框 7"/>
          <p:cNvSpPr txBox="1">
            <a:spLocks noChangeArrowheads="1"/>
          </p:cNvSpPr>
          <p:nvPr>
            <p:custDataLst>
              <p:tags r:id="rId5"/>
            </p:custDataLst>
          </p:nvPr>
        </p:nvSpPr>
        <p:spPr bwMode="auto">
          <a:xfrm>
            <a:off x="2514600" y="31182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修理费</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8120" name="文本框 8"/>
          <p:cNvSpPr txBox="1">
            <a:spLocks noChangeArrowheads="1"/>
          </p:cNvSpPr>
          <p:nvPr>
            <p:custDataLst>
              <p:tags r:id="rId6"/>
            </p:custDataLst>
          </p:nvPr>
        </p:nvSpPr>
        <p:spPr bwMode="auto">
          <a:xfrm>
            <a:off x="2514600" y="363259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折旧费</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p:cNvSpPr>
            <a:spLocks noChangeAspect="1"/>
          </p:cNvSpPr>
          <p:nvPr>
            <p:custDataLst>
              <p:tags r:id="rId7"/>
            </p:custDataLst>
          </p:nvPr>
        </p:nvSpPr>
        <p:spPr>
          <a:xfrm>
            <a:off x="1978819" y="2137172"/>
            <a:ext cx="385763" cy="385763"/>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p:cNvSpPr>
            <a:spLocks noChangeAspect="1"/>
          </p:cNvSpPr>
          <p:nvPr>
            <p:custDataLst>
              <p:tags r:id="rId8"/>
            </p:custDataLst>
          </p:nvPr>
        </p:nvSpPr>
        <p:spPr>
          <a:xfrm>
            <a:off x="1978819" y="2651522"/>
            <a:ext cx="385763" cy="385763"/>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p:cNvSpPr>
            <a:spLocks noChangeAspect="1"/>
          </p:cNvSpPr>
          <p:nvPr>
            <p:custDataLst>
              <p:tags r:id="rId9"/>
            </p:custDataLst>
          </p:nvPr>
        </p:nvSpPr>
        <p:spPr>
          <a:xfrm>
            <a:off x="1978819" y="3165872"/>
            <a:ext cx="385763" cy="385763"/>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12"/>
          <p:cNvSpPr>
            <a:spLocks noChangeAspect="1"/>
          </p:cNvSpPr>
          <p:nvPr>
            <p:custDataLst>
              <p:tags r:id="rId10"/>
            </p:custDataLst>
          </p:nvPr>
        </p:nvSpPr>
        <p:spPr>
          <a:xfrm>
            <a:off x="1978819" y="3680222"/>
            <a:ext cx="385763" cy="385763"/>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圆角矩形 13"/>
          <p:cNvSpPr/>
          <p:nvPr>
            <p:custDataLst>
              <p:tags r:id="rId11"/>
            </p:custDataLst>
          </p:nvPr>
        </p:nvSpPr>
        <p:spPr>
          <a:xfrm>
            <a:off x="5772150" y="4661297"/>
            <a:ext cx="1157288" cy="308372"/>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sp>
        <p:nvSpPr>
          <p:cNvPr id="218126" name="文本框 20"/>
          <p:cNvSpPr txBox="1">
            <a:spLocks noChangeArrowheads="1"/>
          </p:cNvSpPr>
          <p:nvPr>
            <p:custDataLst>
              <p:tags r:id="rId12"/>
            </p:custDataLst>
          </p:nvPr>
        </p:nvSpPr>
        <p:spPr bwMode="auto">
          <a:xfrm>
            <a:off x="2514600" y="41469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800">
                <a:ea typeface="楷体_GB2312" pitchFamily="49" charset="-122"/>
              </a:rPr>
              <a:t>利息支出</a:t>
            </a:r>
          </a:p>
        </p:txBody>
      </p:sp>
      <p:sp>
        <p:nvSpPr>
          <p:cNvPr id="22" name="矩形 21"/>
          <p:cNvSpPr>
            <a:spLocks noChangeAspect="1"/>
          </p:cNvSpPr>
          <p:nvPr>
            <p:custDataLst>
              <p:tags r:id="rId13"/>
            </p:custDataLst>
          </p:nvPr>
        </p:nvSpPr>
        <p:spPr>
          <a:xfrm>
            <a:off x="1978819" y="4194572"/>
            <a:ext cx="385763" cy="385763"/>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E</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nvGrpSpPr>
          <p:cNvPr id="218128" name="组合 18"/>
          <p:cNvGrpSpPr>
            <a:grpSpLocks/>
          </p:cNvGrpSpPr>
          <p:nvPr>
            <p:custDataLst>
              <p:tags r:id="rId14"/>
            </p:custDataLst>
          </p:nvPr>
        </p:nvGrpSpPr>
        <p:grpSpPr bwMode="auto">
          <a:xfrm>
            <a:off x="0" y="0"/>
            <a:ext cx="6858000" cy="490220"/>
            <a:chOff x="-1524000" y="0"/>
            <a:chExt cx="9144000" cy="653627"/>
          </a:xfrm>
        </p:grpSpPr>
        <p:sp>
          <p:nvSpPr>
            <p:cNvPr id="15" name="TitleBackground"/>
            <p:cNvSpPr/>
            <p:nvPr>
              <p:custDataLst>
                <p:tags r:id="rId16"/>
              </p:custDataLst>
            </p:nvPr>
          </p:nvSpPr>
          <p:spPr>
            <a:xfrm>
              <a:off x="-152400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6" name="ColorBlock"/>
            <p:cNvSpPr/>
            <p:nvPr>
              <p:custDataLst>
                <p:tags r:id="rId17"/>
              </p:custDataLst>
            </p:nvPr>
          </p:nvSpPr>
          <p:spPr>
            <a:xfrm>
              <a:off x="-15240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18132" name="TypeText"/>
            <p:cNvSpPr txBox="1">
              <a:spLocks noChangeArrowheads="1"/>
            </p:cNvSpPr>
            <p:nvPr>
              <p:custDataLst>
                <p:tags r:id="rId18"/>
              </p:custDataLst>
            </p:nvPr>
          </p:nvSpPr>
          <p:spPr bwMode="auto">
            <a:xfrm>
              <a:off x="-1185333" y="0"/>
              <a:ext cx="19050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18133" name="TipText"/>
            <p:cNvSpPr txBox="1">
              <a:spLocks noChangeArrowheads="1"/>
            </p:cNvSpPr>
            <p:nvPr>
              <p:custDataLst>
                <p:tags r:id="rId19"/>
              </p:custDataLst>
            </p:nvPr>
          </p:nvSpPr>
          <p:spPr bwMode="auto">
            <a:xfrm>
              <a:off x="146473" y="145627"/>
              <a:ext cx="2286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2" name="图片 1"/>
          <p:cNvPicPr>
            <a:picLocks/>
          </p:cNvPicPr>
          <p:nvPr>
            <p:custDataLst>
              <p:tags r:id="rId15"/>
            </p:custDataLst>
          </p:nvPr>
        </p:nvPicPr>
        <p:blipFill>
          <a:blip r:embed="rId21">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8743021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日期占位符 1"/>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A4CF03BD-84BD-45C1-8964-682CCA087577}" type="datetime1">
              <a:rPr lang="zh-CN" altLang="en-US" sz="1050"/>
              <a:pPr>
                <a:spcBef>
                  <a:spcPct val="0"/>
                </a:spcBef>
                <a:buFont typeface="Arial" panose="020B0604020202020204" pitchFamily="34" charset="0"/>
                <a:buNone/>
              </a:pPr>
              <a:t>2023/3/22</a:t>
            </a:fld>
            <a:endParaRPr lang="zh-CN" altLang="en-US" sz="1050"/>
          </a:p>
        </p:txBody>
      </p:sp>
      <p:sp>
        <p:nvSpPr>
          <p:cNvPr id="219139"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A9BEA5AE-780C-45E3-9A3B-4846FBBBABCF}" type="slidenum">
              <a:rPr altLang="en-US" sz="1050"/>
              <a:pPr>
                <a:spcBef>
                  <a:spcPct val="0"/>
                </a:spcBef>
                <a:buFont typeface="Arial" panose="020B0604020202020204" pitchFamily="34" charset="0"/>
                <a:buNone/>
              </a:pPr>
              <a:t>27</a:t>
            </a:fld>
            <a:endParaRPr lang="zh-CN" altLang="en-US" sz="1050"/>
          </a:p>
        </p:txBody>
      </p:sp>
      <p:sp>
        <p:nvSpPr>
          <p:cNvPr id="219140" name="文本框 4"/>
          <p:cNvSpPr txBox="1">
            <a:spLocks noChangeArrowheads="1"/>
          </p:cNvSpPr>
          <p:nvPr>
            <p:custDataLst>
              <p:tags r:id="rId2"/>
            </p:custDataLst>
          </p:nvPr>
        </p:nvSpPr>
        <p:spPr bwMode="auto">
          <a:xfrm>
            <a:off x="1828800" y="476250"/>
            <a:ext cx="5486400" cy="160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项目经济评价时，若以总成本费用为基础计算经营成本，则应从总成本费用中扣除的费用项目有（  ）</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9141" name="文本框 5"/>
          <p:cNvSpPr txBox="1">
            <a:spLocks noChangeArrowheads="1"/>
          </p:cNvSpPr>
          <p:nvPr>
            <p:custDataLst>
              <p:tags r:id="rId3"/>
            </p:custDataLst>
          </p:nvPr>
        </p:nvSpPr>
        <p:spPr bwMode="auto">
          <a:xfrm>
            <a:off x="2514600" y="20895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折旧费用</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9142" name="文本框 6"/>
          <p:cNvSpPr txBox="1">
            <a:spLocks noChangeArrowheads="1"/>
          </p:cNvSpPr>
          <p:nvPr>
            <p:custDataLst>
              <p:tags r:id="rId4"/>
            </p:custDataLst>
          </p:nvPr>
        </p:nvSpPr>
        <p:spPr bwMode="auto">
          <a:xfrm>
            <a:off x="2514600" y="260389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销售费用</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9143" name="文本框 7"/>
          <p:cNvSpPr txBox="1">
            <a:spLocks noChangeArrowheads="1"/>
          </p:cNvSpPr>
          <p:nvPr>
            <p:custDataLst>
              <p:tags r:id="rId5"/>
            </p:custDataLst>
          </p:nvPr>
        </p:nvSpPr>
        <p:spPr bwMode="auto">
          <a:xfrm>
            <a:off x="2514600" y="31182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管理费</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19144" name="文本框 8"/>
          <p:cNvSpPr txBox="1">
            <a:spLocks noChangeArrowheads="1"/>
          </p:cNvSpPr>
          <p:nvPr>
            <p:custDataLst>
              <p:tags r:id="rId6"/>
            </p:custDataLst>
          </p:nvPr>
        </p:nvSpPr>
        <p:spPr bwMode="auto">
          <a:xfrm>
            <a:off x="2514600" y="363259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摊销费用</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矩形 9"/>
          <p:cNvSpPr>
            <a:spLocks noChangeAspect="1"/>
          </p:cNvSpPr>
          <p:nvPr>
            <p:custDataLst>
              <p:tags r:id="rId7"/>
            </p:custDataLst>
          </p:nvPr>
        </p:nvSpPr>
        <p:spPr>
          <a:xfrm>
            <a:off x="1978819" y="2137172"/>
            <a:ext cx="385763" cy="385763"/>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矩形 10"/>
          <p:cNvSpPr>
            <a:spLocks noChangeAspect="1"/>
          </p:cNvSpPr>
          <p:nvPr>
            <p:custDataLst>
              <p:tags r:id="rId8"/>
            </p:custDataLst>
          </p:nvPr>
        </p:nvSpPr>
        <p:spPr>
          <a:xfrm>
            <a:off x="1978819" y="2651522"/>
            <a:ext cx="385763" cy="385763"/>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矩形 11"/>
          <p:cNvSpPr>
            <a:spLocks noChangeAspect="1"/>
          </p:cNvSpPr>
          <p:nvPr>
            <p:custDataLst>
              <p:tags r:id="rId9"/>
            </p:custDataLst>
          </p:nvPr>
        </p:nvSpPr>
        <p:spPr>
          <a:xfrm>
            <a:off x="1978819" y="3165872"/>
            <a:ext cx="385763" cy="385763"/>
          </a:xfrm>
          <a:prstGeom prst="rect">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矩形 12"/>
          <p:cNvSpPr>
            <a:spLocks noChangeAspect="1"/>
          </p:cNvSpPr>
          <p:nvPr>
            <p:custDataLst>
              <p:tags r:id="rId10"/>
            </p:custDataLst>
          </p:nvPr>
        </p:nvSpPr>
        <p:spPr>
          <a:xfrm>
            <a:off x="1978819" y="3680222"/>
            <a:ext cx="385763" cy="385763"/>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圆角矩形 13"/>
          <p:cNvSpPr/>
          <p:nvPr>
            <p:custDataLst>
              <p:tags r:id="rId11"/>
            </p:custDataLst>
          </p:nvPr>
        </p:nvSpPr>
        <p:spPr>
          <a:xfrm>
            <a:off x="5772150" y="4661297"/>
            <a:ext cx="1157288" cy="308372"/>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sp>
        <p:nvSpPr>
          <p:cNvPr id="219150" name="文本框 20"/>
          <p:cNvSpPr txBox="1">
            <a:spLocks noChangeArrowheads="1"/>
          </p:cNvSpPr>
          <p:nvPr>
            <p:custDataLst>
              <p:tags r:id="rId12"/>
            </p:custDataLst>
          </p:nvPr>
        </p:nvSpPr>
        <p:spPr bwMode="auto">
          <a:xfrm>
            <a:off x="2514600" y="41469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利息支出</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2" name="矩形 21"/>
          <p:cNvSpPr>
            <a:spLocks noChangeAspect="1"/>
          </p:cNvSpPr>
          <p:nvPr>
            <p:custDataLst>
              <p:tags r:id="rId13"/>
            </p:custDataLst>
          </p:nvPr>
        </p:nvSpPr>
        <p:spPr>
          <a:xfrm>
            <a:off x="1978819" y="4194572"/>
            <a:ext cx="385763" cy="385763"/>
          </a:xfrm>
          <a:prstGeom prst="rect">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E</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grpSp>
        <p:nvGrpSpPr>
          <p:cNvPr id="219152" name="组合 18"/>
          <p:cNvGrpSpPr>
            <a:grpSpLocks/>
          </p:cNvGrpSpPr>
          <p:nvPr>
            <p:custDataLst>
              <p:tags r:id="rId14"/>
            </p:custDataLst>
          </p:nvPr>
        </p:nvGrpSpPr>
        <p:grpSpPr bwMode="auto">
          <a:xfrm>
            <a:off x="0" y="0"/>
            <a:ext cx="6858000" cy="490220"/>
            <a:chOff x="-1524000" y="0"/>
            <a:chExt cx="9144000" cy="653627"/>
          </a:xfrm>
        </p:grpSpPr>
        <p:sp>
          <p:nvSpPr>
            <p:cNvPr id="15" name="TitleBackground"/>
            <p:cNvSpPr/>
            <p:nvPr>
              <p:custDataLst>
                <p:tags r:id="rId16"/>
              </p:custDataLst>
            </p:nvPr>
          </p:nvSpPr>
          <p:spPr>
            <a:xfrm>
              <a:off x="-152400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6" name="ColorBlock"/>
            <p:cNvSpPr/>
            <p:nvPr>
              <p:custDataLst>
                <p:tags r:id="rId17"/>
              </p:custDataLst>
            </p:nvPr>
          </p:nvSpPr>
          <p:spPr>
            <a:xfrm>
              <a:off x="-15240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19156" name="TypeText"/>
            <p:cNvSpPr txBox="1">
              <a:spLocks noChangeArrowheads="1"/>
            </p:cNvSpPr>
            <p:nvPr>
              <p:custDataLst>
                <p:tags r:id="rId18"/>
              </p:custDataLst>
            </p:nvPr>
          </p:nvSpPr>
          <p:spPr bwMode="auto">
            <a:xfrm>
              <a:off x="-1185333" y="0"/>
              <a:ext cx="19050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多选题</a:t>
              </a:r>
            </a:p>
          </p:txBody>
        </p:sp>
        <p:sp>
          <p:nvSpPr>
            <p:cNvPr id="219157" name="TipText"/>
            <p:cNvSpPr txBox="1">
              <a:spLocks noChangeArrowheads="1"/>
            </p:cNvSpPr>
            <p:nvPr>
              <p:custDataLst>
                <p:tags r:id="rId19"/>
              </p:custDataLst>
            </p:nvPr>
          </p:nvSpPr>
          <p:spPr bwMode="auto">
            <a:xfrm>
              <a:off x="146473" y="145627"/>
              <a:ext cx="2286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2" name="图片 1"/>
          <p:cNvPicPr>
            <a:picLocks/>
          </p:cNvPicPr>
          <p:nvPr>
            <p:custDataLst>
              <p:tags r:id="rId15"/>
            </p:custDataLst>
          </p:nvPr>
        </p:nvPicPr>
        <p:blipFill>
          <a:blip r:embed="rId21">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3458901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日期占位符 1"/>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1DF6D84D-2120-4AD6-A2B5-2DFA0840178C}" type="datetime1">
              <a:rPr lang="zh-CN" altLang="en-US" sz="1050"/>
              <a:pPr>
                <a:spcBef>
                  <a:spcPct val="0"/>
                </a:spcBef>
                <a:buFont typeface="Arial" panose="020B0604020202020204" pitchFamily="34" charset="0"/>
                <a:buNone/>
              </a:pPr>
              <a:t>2023/3/22</a:t>
            </a:fld>
            <a:endParaRPr lang="zh-CN" altLang="en-US" sz="1050"/>
          </a:p>
        </p:txBody>
      </p:sp>
      <p:sp>
        <p:nvSpPr>
          <p:cNvPr id="198659"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5057A234-7AE0-4726-83D3-377BCA9E8084}" type="slidenum">
              <a:rPr altLang="en-US" sz="1050"/>
              <a:pPr>
                <a:spcBef>
                  <a:spcPct val="0"/>
                </a:spcBef>
                <a:buFont typeface="Arial" panose="020B0604020202020204" pitchFamily="34" charset="0"/>
                <a:buNone/>
              </a:pPr>
              <a:t>28</a:t>
            </a:fld>
            <a:endParaRPr lang="zh-CN" altLang="en-US" sz="1050"/>
          </a:p>
        </p:txBody>
      </p:sp>
      <p:sp>
        <p:nvSpPr>
          <p:cNvPr id="198660" name="文本框 4"/>
          <p:cNvSpPr txBox="1">
            <a:spLocks noChangeArrowheads="1"/>
          </p:cNvSpPr>
          <p:nvPr>
            <p:custDataLst>
              <p:tags r:id="rId2"/>
            </p:custDataLst>
          </p:nvPr>
        </p:nvSpPr>
        <p:spPr bwMode="auto">
          <a:xfrm>
            <a:off x="1828801" y="476250"/>
            <a:ext cx="5956697" cy="160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dirty="0">
                <a:latin typeface="楷体_GB2312" pitchFamily="49" charset="-122"/>
                <a:ea typeface="楷体_GB2312" pitchFamily="49" charset="-122"/>
              </a:rPr>
              <a:t>属于项目资本金现金流量表中现金流出构成的是（ ）</a:t>
            </a:r>
            <a:endParaRPr lang="zh-CN" altLang="en-US" sz="1950" dirty="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98661" name="文本框 5"/>
          <p:cNvSpPr txBox="1">
            <a:spLocks noChangeArrowheads="1"/>
          </p:cNvSpPr>
          <p:nvPr>
            <p:custDataLst>
              <p:tags r:id="rId3"/>
            </p:custDataLst>
          </p:nvPr>
        </p:nvSpPr>
        <p:spPr bwMode="auto">
          <a:xfrm>
            <a:off x="2514600" y="20895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latin typeface="楷体_GB2312" pitchFamily="49" charset="-122"/>
                <a:ea typeface="楷体_GB2312" pitchFamily="49" charset="-122"/>
              </a:rPr>
              <a:t>建设投资</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98662" name="文本框 6"/>
          <p:cNvSpPr txBox="1">
            <a:spLocks noChangeArrowheads="1"/>
          </p:cNvSpPr>
          <p:nvPr>
            <p:custDataLst>
              <p:tags r:id="rId4"/>
            </p:custDataLst>
          </p:nvPr>
        </p:nvSpPr>
        <p:spPr bwMode="auto">
          <a:xfrm>
            <a:off x="2514600" y="2732485"/>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800">
                <a:latin typeface="楷体_GB2312" pitchFamily="49" charset="-122"/>
                <a:ea typeface="楷体_GB2312" pitchFamily="49" charset="-122"/>
              </a:rPr>
              <a:t>借款本金偿还</a:t>
            </a:r>
          </a:p>
        </p:txBody>
      </p:sp>
      <p:sp>
        <p:nvSpPr>
          <p:cNvPr id="198663" name="文本框 7"/>
          <p:cNvSpPr txBox="1">
            <a:spLocks noChangeArrowheads="1"/>
          </p:cNvSpPr>
          <p:nvPr>
            <p:custDataLst>
              <p:tags r:id="rId5"/>
            </p:custDataLst>
          </p:nvPr>
        </p:nvSpPr>
        <p:spPr bwMode="auto">
          <a:xfrm>
            <a:off x="2514600" y="3375423"/>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latin typeface="楷体_GB2312" pitchFamily="49" charset="-122"/>
                <a:ea typeface="楷体_GB2312" pitchFamily="49" charset="-122"/>
              </a:rPr>
              <a:t>流动资金</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98664" name="文本框 8"/>
          <p:cNvSpPr txBox="1">
            <a:spLocks noChangeArrowheads="1"/>
          </p:cNvSpPr>
          <p:nvPr>
            <p:custDataLst>
              <p:tags r:id="rId6"/>
            </p:custDataLst>
          </p:nvPr>
        </p:nvSpPr>
        <p:spPr bwMode="auto">
          <a:xfrm>
            <a:off x="2514600" y="4018360"/>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800">
                <a:latin typeface="楷体_GB2312" pitchFamily="49" charset="-122"/>
                <a:ea typeface="楷体_GB2312" pitchFamily="49" charset="-122"/>
              </a:rPr>
              <a:t>调整所得税</a:t>
            </a:r>
          </a:p>
        </p:txBody>
      </p:sp>
      <p:sp>
        <p:nvSpPr>
          <p:cNvPr id="10" name="椭圆 9"/>
          <p:cNvSpPr>
            <a:spLocks noChangeAspect="1"/>
          </p:cNvSpPr>
          <p:nvPr>
            <p:custDataLst>
              <p:tags r:id="rId7"/>
            </p:custDataLst>
          </p:nvPr>
        </p:nvSpPr>
        <p:spPr>
          <a:xfrm>
            <a:off x="1978819" y="2137172"/>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p:cNvSpPr>
            <a:spLocks noChangeAspect="1"/>
          </p:cNvSpPr>
          <p:nvPr>
            <p:custDataLst>
              <p:tags r:id="rId8"/>
            </p:custDataLst>
          </p:nvPr>
        </p:nvSpPr>
        <p:spPr>
          <a:xfrm>
            <a:off x="1978819" y="2780110"/>
            <a:ext cx="385763" cy="385763"/>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p:cNvSpPr>
            <a:spLocks noChangeAspect="1"/>
          </p:cNvSpPr>
          <p:nvPr>
            <p:custDataLst>
              <p:tags r:id="rId9"/>
            </p:custDataLst>
          </p:nvPr>
        </p:nvSpPr>
        <p:spPr>
          <a:xfrm>
            <a:off x="1978819" y="3423047"/>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p:cNvSpPr>
            <a:spLocks noChangeAspect="1"/>
          </p:cNvSpPr>
          <p:nvPr>
            <p:custDataLst>
              <p:tags r:id="rId10"/>
            </p:custDataLst>
          </p:nvPr>
        </p:nvSpPr>
        <p:spPr>
          <a:xfrm>
            <a:off x="1978819" y="4065985"/>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圆角矩形 13"/>
          <p:cNvSpPr/>
          <p:nvPr>
            <p:custDataLst>
              <p:tags r:id="rId11"/>
            </p:custDataLst>
          </p:nvPr>
        </p:nvSpPr>
        <p:spPr>
          <a:xfrm>
            <a:off x="5772150" y="4661297"/>
            <a:ext cx="1157288" cy="308372"/>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98670" name="组合 18"/>
          <p:cNvGrpSpPr>
            <a:grpSpLocks/>
          </p:cNvGrpSpPr>
          <p:nvPr>
            <p:custDataLst>
              <p:tags r:id="rId12"/>
            </p:custDataLst>
          </p:nvPr>
        </p:nvGrpSpPr>
        <p:grpSpPr bwMode="auto">
          <a:xfrm>
            <a:off x="0" y="0"/>
            <a:ext cx="6858000" cy="490220"/>
            <a:chOff x="-1524000" y="0"/>
            <a:chExt cx="9144000" cy="653627"/>
          </a:xfrm>
        </p:grpSpPr>
        <p:sp>
          <p:nvSpPr>
            <p:cNvPr id="15" name="TitleBackground"/>
            <p:cNvSpPr/>
            <p:nvPr>
              <p:custDataLst>
                <p:tags r:id="rId14"/>
              </p:custDataLst>
            </p:nvPr>
          </p:nvSpPr>
          <p:spPr>
            <a:xfrm>
              <a:off x="-152400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6" name="ColorBlock"/>
            <p:cNvSpPr/>
            <p:nvPr>
              <p:custDataLst>
                <p:tags r:id="rId15"/>
              </p:custDataLst>
            </p:nvPr>
          </p:nvSpPr>
          <p:spPr>
            <a:xfrm>
              <a:off x="-15240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98674" name="TypeText"/>
            <p:cNvSpPr txBox="1">
              <a:spLocks noChangeArrowheads="1"/>
            </p:cNvSpPr>
            <p:nvPr>
              <p:custDataLst>
                <p:tags r:id="rId16"/>
              </p:custDataLst>
            </p:nvPr>
          </p:nvSpPr>
          <p:spPr bwMode="auto">
            <a:xfrm>
              <a:off x="-1185333" y="0"/>
              <a:ext cx="19050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98675" name="TipText"/>
            <p:cNvSpPr txBox="1">
              <a:spLocks noChangeArrowheads="1"/>
            </p:cNvSpPr>
            <p:nvPr>
              <p:custDataLst>
                <p:tags r:id="rId17"/>
              </p:custDataLst>
            </p:nvPr>
          </p:nvSpPr>
          <p:spPr bwMode="auto">
            <a:xfrm>
              <a:off x="146473" y="145627"/>
              <a:ext cx="2286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2" name="图片 1"/>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3901966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日期占位符 1"/>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3CA45BA2-9F0B-4740-93F4-EE45A58A0819}" type="datetime1">
              <a:rPr lang="zh-CN" altLang="en-US" sz="1050"/>
              <a:pPr>
                <a:spcBef>
                  <a:spcPct val="0"/>
                </a:spcBef>
                <a:buFont typeface="Arial" panose="020B0604020202020204" pitchFamily="34" charset="0"/>
                <a:buNone/>
              </a:pPr>
              <a:t>2023/3/22</a:t>
            </a:fld>
            <a:endParaRPr lang="zh-CN" altLang="en-US" sz="1050"/>
          </a:p>
        </p:txBody>
      </p:sp>
      <p:sp>
        <p:nvSpPr>
          <p:cNvPr id="199683"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6C4D851B-A4DE-40B6-A624-62E3A8305A8F}" type="slidenum">
              <a:rPr altLang="en-US" sz="1050"/>
              <a:pPr>
                <a:spcBef>
                  <a:spcPct val="0"/>
                </a:spcBef>
                <a:buFont typeface="Arial" panose="020B0604020202020204" pitchFamily="34" charset="0"/>
                <a:buNone/>
              </a:pPr>
              <a:t>29</a:t>
            </a:fld>
            <a:endParaRPr lang="zh-CN" altLang="en-US" sz="1050"/>
          </a:p>
        </p:txBody>
      </p:sp>
      <p:sp>
        <p:nvSpPr>
          <p:cNvPr id="199684" name="文本框 4"/>
          <p:cNvSpPr txBox="1">
            <a:spLocks noChangeArrowheads="1"/>
          </p:cNvSpPr>
          <p:nvPr>
            <p:custDataLst>
              <p:tags r:id="rId2"/>
            </p:custDataLst>
          </p:nvPr>
        </p:nvSpPr>
        <p:spPr bwMode="auto">
          <a:xfrm>
            <a:off x="1828800" y="476250"/>
            <a:ext cx="5486400" cy="160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latin typeface="楷体_GB2312" pitchFamily="49" charset="-122"/>
                <a:ea typeface="楷体_GB2312" pitchFamily="49" charset="-122"/>
              </a:rPr>
              <a:t>能够反映项目计算期内各年的投资、融资及经营活动的现金流入和流出，用于计算累计盈余资金，分析项目财务生存能力的现金流量表是</a:t>
            </a:r>
            <a:r>
              <a:rPr lang="zh-CN" altLang="en-US" sz="1800">
                <a:latin typeface="楷体_GB2312" pitchFamily="49" charset="-122"/>
                <a:ea typeface="楷体_GB2312" pitchFamily="49" charset="-122"/>
                <a:sym typeface="Wingdings" panose="05000000000000000000" pitchFamily="2" charset="2"/>
              </a:rPr>
              <a:t>（ ）</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99685" name="文本框 5"/>
          <p:cNvSpPr txBox="1">
            <a:spLocks noChangeArrowheads="1"/>
          </p:cNvSpPr>
          <p:nvPr>
            <p:custDataLst>
              <p:tags r:id="rId3"/>
            </p:custDataLst>
          </p:nvPr>
        </p:nvSpPr>
        <p:spPr bwMode="auto">
          <a:xfrm>
            <a:off x="2514600" y="20895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latin typeface="楷体_GB2312" pitchFamily="49" charset="-122"/>
                <a:ea typeface="楷体_GB2312" pitchFamily="49" charset="-122"/>
              </a:rPr>
              <a:t>项目资本金现金流量表</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99686" name="文本框 6"/>
          <p:cNvSpPr txBox="1">
            <a:spLocks noChangeArrowheads="1"/>
          </p:cNvSpPr>
          <p:nvPr>
            <p:custDataLst>
              <p:tags r:id="rId4"/>
            </p:custDataLst>
          </p:nvPr>
        </p:nvSpPr>
        <p:spPr bwMode="auto">
          <a:xfrm>
            <a:off x="2514600" y="2732485"/>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800">
                <a:latin typeface="楷体_GB2312" pitchFamily="49" charset="-122"/>
                <a:ea typeface="楷体_GB2312" pitchFamily="49" charset="-122"/>
              </a:rPr>
              <a:t>投资各方现金流量表</a:t>
            </a:r>
          </a:p>
        </p:txBody>
      </p:sp>
      <p:sp>
        <p:nvSpPr>
          <p:cNvPr id="199687" name="文本框 7"/>
          <p:cNvSpPr txBox="1">
            <a:spLocks noChangeArrowheads="1"/>
          </p:cNvSpPr>
          <p:nvPr>
            <p:custDataLst>
              <p:tags r:id="rId5"/>
            </p:custDataLst>
          </p:nvPr>
        </p:nvSpPr>
        <p:spPr bwMode="auto">
          <a:xfrm>
            <a:off x="2514600" y="3375423"/>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latin typeface="楷体_GB2312" pitchFamily="49" charset="-122"/>
                <a:ea typeface="楷体_GB2312" pitchFamily="49" charset="-122"/>
              </a:rPr>
              <a:t>财务计划现金流量表</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99688" name="文本框 8"/>
          <p:cNvSpPr txBox="1">
            <a:spLocks noChangeArrowheads="1"/>
          </p:cNvSpPr>
          <p:nvPr>
            <p:custDataLst>
              <p:tags r:id="rId6"/>
            </p:custDataLst>
          </p:nvPr>
        </p:nvSpPr>
        <p:spPr bwMode="auto">
          <a:xfrm>
            <a:off x="2514600" y="4018360"/>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latin typeface="楷体_GB2312" pitchFamily="49" charset="-122"/>
                <a:ea typeface="楷体_GB2312" pitchFamily="49" charset="-122"/>
              </a:rPr>
              <a:t>项目投资现金流量表</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p:cNvSpPr>
            <a:spLocks noChangeAspect="1"/>
          </p:cNvSpPr>
          <p:nvPr>
            <p:custDataLst>
              <p:tags r:id="rId7"/>
            </p:custDataLst>
          </p:nvPr>
        </p:nvSpPr>
        <p:spPr>
          <a:xfrm>
            <a:off x="1978819" y="2137172"/>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p:cNvSpPr>
            <a:spLocks noChangeAspect="1"/>
          </p:cNvSpPr>
          <p:nvPr>
            <p:custDataLst>
              <p:tags r:id="rId8"/>
            </p:custDataLst>
          </p:nvPr>
        </p:nvSpPr>
        <p:spPr>
          <a:xfrm>
            <a:off x="1978819" y="2780110"/>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p:cNvSpPr>
            <a:spLocks noChangeAspect="1"/>
          </p:cNvSpPr>
          <p:nvPr>
            <p:custDataLst>
              <p:tags r:id="rId9"/>
            </p:custDataLst>
          </p:nvPr>
        </p:nvSpPr>
        <p:spPr>
          <a:xfrm>
            <a:off x="1978819" y="3423047"/>
            <a:ext cx="385763" cy="385763"/>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p:cNvSpPr>
            <a:spLocks noChangeAspect="1"/>
          </p:cNvSpPr>
          <p:nvPr>
            <p:custDataLst>
              <p:tags r:id="rId10"/>
            </p:custDataLst>
          </p:nvPr>
        </p:nvSpPr>
        <p:spPr>
          <a:xfrm>
            <a:off x="1978819" y="4065985"/>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圆角矩形 13"/>
          <p:cNvSpPr/>
          <p:nvPr>
            <p:custDataLst>
              <p:tags r:id="rId11"/>
            </p:custDataLst>
          </p:nvPr>
        </p:nvSpPr>
        <p:spPr>
          <a:xfrm>
            <a:off x="5772150" y="4661297"/>
            <a:ext cx="1157288" cy="308372"/>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199694" name="组合 18"/>
          <p:cNvGrpSpPr>
            <a:grpSpLocks/>
          </p:cNvGrpSpPr>
          <p:nvPr>
            <p:custDataLst>
              <p:tags r:id="rId12"/>
            </p:custDataLst>
          </p:nvPr>
        </p:nvGrpSpPr>
        <p:grpSpPr bwMode="auto">
          <a:xfrm>
            <a:off x="0" y="0"/>
            <a:ext cx="6858000" cy="490220"/>
            <a:chOff x="-1524000" y="0"/>
            <a:chExt cx="9144000" cy="653627"/>
          </a:xfrm>
        </p:grpSpPr>
        <p:sp>
          <p:nvSpPr>
            <p:cNvPr id="15" name="TitleBackground"/>
            <p:cNvSpPr/>
            <p:nvPr>
              <p:custDataLst>
                <p:tags r:id="rId14"/>
              </p:custDataLst>
            </p:nvPr>
          </p:nvSpPr>
          <p:spPr>
            <a:xfrm>
              <a:off x="-152400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6" name="ColorBlock"/>
            <p:cNvSpPr/>
            <p:nvPr>
              <p:custDataLst>
                <p:tags r:id="rId15"/>
              </p:custDataLst>
            </p:nvPr>
          </p:nvSpPr>
          <p:spPr>
            <a:xfrm>
              <a:off x="-15240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99698" name="TypeText"/>
            <p:cNvSpPr txBox="1">
              <a:spLocks noChangeArrowheads="1"/>
            </p:cNvSpPr>
            <p:nvPr>
              <p:custDataLst>
                <p:tags r:id="rId16"/>
              </p:custDataLst>
            </p:nvPr>
          </p:nvSpPr>
          <p:spPr bwMode="auto">
            <a:xfrm>
              <a:off x="-1185333" y="0"/>
              <a:ext cx="19050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199699" name="TipText"/>
            <p:cNvSpPr txBox="1">
              <a:spLocks noChangeArrowheads="1"/>
            </p:cNvSpPr>
            <p:nvPr>
              <p:custDataLst>
                <p:tags r:id="rId17"/>
              </p:custDataLst>
            </p:nvPr>
          </p:nvSpPr>
          <p:spPr bwMode="auto">
            <a:xfrm>
              <a:off x="146473" y="145627"/>
              <a:ext cx="2286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2" name="图片 1"/>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4195611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689237" y="824671"/>
            <a:ext cx="6168762" cy="584775"/>
          </a:xfrm>
          <a:prstGeom prst="rect">
            <a:avLst/>
          </a:prstGeom>
        </p:spPr>
        <p:txBody>
          <a:bodyPr wrap="square">
            <a:spAutoFit/>
          </a:bodyPr>
          <a:lstStyle/>
          <a:p>
            <a:pPr algn="ctr"/>
            <a:r>
              <a:rPr lang="en-US" altLang="zh-CN" sz="3200" b="1" dirty="0">
                <a:solidFill>
                  <a:srgbClr val="FFFF00"/>
                </a:solidFill>
              </a:rPr>
              <a:t>1Z101041  </a:t>
            </a:r>
            <a:r>
              <a:rPr lang="zh-CN" altLang="en-US" sz="3200" b="1" dirty="0">
                <a:solidFill>
                  <a:srgbClr val="FFFF00"/>
                </a:solidFill>
              </a:rPr>
              <a:t>技术方案现金流量表</a:t>
            </a:r>
          </a:p>
        </p:txBody>
      </p:sp>
      <p:sp>
        <p:nvSpPr>
          <p:cNvPr id="9" name="矩形 8"/>
          <p:cNvSpPr/>
          <p:nvPr/>
        </p:nvSpPr>
        <p:spPr>
          <a:xfrm>
            <a:off x="484742" y="1509502"/>
            <a:ext cx="7387865" cy="2585323"/>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投资现金流量表</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资本金现金流量表</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投资各方现金流量表</a:t>
            </a:r>
          </a:p>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财务计划现金流量表</a:t>
            </a: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133558720"/>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日期占位符 1"/>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39D288F9-1233-40F2-B099-BD0E8C61A1FC}" type="datetime1">
              <a:rPr lang="zh-CN" altLang="en-US" sz="1050"/>
              <a:pPr>
                <a:spcBef>
                  <a:spcPct val="0"/>
                </a:spcBef>
                <a:buFont typeface="Arial" panose="020B0604020202020204" pitchFamily="34" charset="0"/>
                <a:buNone/>
              </a:pPr>
              <a:t>2023/3/22</a:t>
            </a:fld>
            <a:endParaRPr lang="zh-CN" altLang="en-US" sz="1050"/>
          </a:p>
        </p:txBody>
      </p:sp>
      <p:sp>
        <p:nvSpPr>
          <p:cNvPr id="200707"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EC7D97CA-C670-49BA-A1AD-8DDAA5846D33}" type="slidenum">
              <a:rPr altLang="en-US" sz="1050"/>
              <a:pPr>
                <a:spcBef>
                  <a:spcPct val="0"/>
                </a:spcBef>
                <a:buFont typeface="Arial" panose="020B0604020202020204" pitchFamily="34" charset="0"/>
                <a:buNone/>
              </a:pPr>
              <a:t>30</a:t>
            </a:fld>
            <a:endParaRPr lang="zh-CN" altLang="en-US" sz="1050"/>
          </a:p>
        </p:txBody>
      </p:sp>
      <p:sp>
        <p:nvSpPr>
          <p:cNvPr id="200708" name="文本框 4"/>
          <p:cNvSpPr txBox="1">
            <a:spLocks noChangeArrowheads="1"/>
          </p:cNvSpPr>
          <p:nvPr>
            <p:custDataLst>
              <p:tags r:id="rId2"/>
            </p:custDataLst>
          </p:nvPr>
        </p:nvSpPr>
        <p:spPr bwMode="auto">
          <a:xfrm>
            <a:off x="1828800" y="476250"/>
            <a:ext cx="5486400" cy="160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zh-CN" sz="1800"/>
              <a:t>技术方案资本金现金流量表用以计算资本金财务内部收益率，反映投资者权益投资的获利能力，它的计算基础是</a:t>
            </a:r>
            <a:r>
              <a:rPr lang="zh-CN" altLang="en-US" sz="1800"/>
              <a:t>（  ）</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00709" name="文本框 5"/>
          <p:cNvSpPr txBox="1">
            <a:spLocks noChangeArrowheads="1"/>
          </p:cNvSpPr>
          <p:nvPr>
            <p:custDataLst>
              <p:tags r:id="rId3"/>
            </p:custDataLst>
          </p:nvPr>
        </p:nvSpPr>
        <p:spPr bwMode="auto">
          <a:xfrm>
            <a:off x="2514600" y="20895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zh-CN" sz="1800"/>
              <a:t>工程资本金</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00710" name="文本框 6"/>
          <p:cNvSpPr txBox="1">
            <a:spLocks noChangeArrowheads="1"/>
          </p:cNvSpPr>
          <p:nvPr>
            <p:custDataLst>
              <p:tags r:id="rId4"/>
            </p:custDataLst>
          </p:nvPr>
        </p:nvSpPr>
        <p:spPr bwMode="auto">
          <a:xfrm>
            <a:off x="2514600" y="2732485"/>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zh-CN" sz="1800"/>
              <a:t>技术方案资本金</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00711" name="文本框 7"/>
          <p:cNvSpPr txBox="1">
            <a:spLocks noChangeArrowheads="1"/>
          </p:cNvSpPr>
          <p:nvPr>
            <p:custDataLst>
              <p:tags r:id="rId5"/>
            </p:custDataLst>
          </p:nvPr>
        </p:nvSpPr>
        <p:spPr bwMode="auto">
          <a:xfrm>
            <a:off x="2514600" y="3375423"/>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zh-CN" sz="1800"/>
              <a:t>工程投资额</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00712" name="文本框 8"/>
          <p:cNvSpPr txBox="1">
            <a:spLocks noChangeArrowheads="1"/>
          </p:cNvSpPr>
          <p:nvPr>
            <p:custDataLst>
              <p:tags r:id="rId6"/>
            </p:custDataLst>
          </p:nvPr>
        </p:nvSpPr>
        <p:spPr bwMode="auto">
          <a:xfrm>
            <a:off x="2514600" y="4018360"/>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zh-CN" sz="1800"/>
              <a:t>技术方案投资额</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p:cNvSpPr>
            <a:spLocks noChangeAspect="1"/>
          </p:cNvSpPr>
          <p:nvPr>
            <p:custDataLst>
              <p:tags r:id="rId7"/>
            </p:custDataLst>
          </p:nvPr>
        </p:nvSpPr>
        <p:spPr>
          <a:xfrm>
            <a:off x="1978819" y="2137172"/>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p:cNvSpPr>
            <a:spLocks noChangeAspect="1"/>
          </p:cNvSpPr>
          <p:nvPr>
            <p:custDataLst>
              <p:tags r:id="rId8"/>
            </p:custDataLst>
          </p:nvPr>
        </p:nvSpPr>
        <p:spPr>
          <a:xfrm>
            <a:off x="1978819" y="2780110"/>
            <a:ext cx="385763" cy="385763"/>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p:cNvSpPr>
            <a:spLocks noChangeAspect="1"/>
          </p:cNvSpPr>
          <p:nvPr>
            <p:custDataLst>
              <p:tags r:id="rId9"/>
            </p:custDataLst>
          </p:nvPr>
        </p:nvSpPr>
        <p:spPr>
          <a:xfrm>
            <a:off x="1978819" y="3423047"/>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p:cNvSpPr>
            <a:spLocks noChangeAspect="1"/>
          </p:cNvSpPr>
          <p:nvPr>
            <p:custDataLst>
              <p:tags r:id="rId10"/>
            </p:custDataLst>
          </p:nvPr>
        </p:nvSpPr>
        <p:spPr>
          <a:xfrm>
            <a:off x="1978819" y="4065985"/>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圆角矩形 13"/>
          <p:cNvSpPr/>
          <p:nvPr>
            <p:custDataLst>
              <p:tags r:id="rId11"/>
            </p:custDataLst>
          </p:nvPr>
        </p:nvSpPr>
        <p:spPr>
          <a:xfrm>
            <a:off x="5772150" y="4661297"/>
            <a:ext cx="1157288" cy="308372"/>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00718" name="组合 18"/>
          <p:cNvGrpSpPr>
            <a:grpSpLocks/>
          </p:cNvGrpSpPr>
          <p:nvPr>
            <p:custDataLst>
              <p:tags r:id="rId12"/>
            </p:custDataLst>
          </p:nvPr>
        </p:nvGrpSpPr>
        <p:grpSpPr bwMode="auto">
          <a:xfrm>
            <a:off x="0" y="0"/>
            <a:ext cx="6858000" cy="490220"/>
            <a:chOff x="-1524000" y="0"/>
            <a:chExt cx="9144000" cy="653627"/>
          </a:xfrm>
        </p:grpSpPr>
        <p:sp>
          <p:nvSpPr>
            <p:cNvPr id="15" name="TitleBackground"/>
            <p:cNvSpPr/>
            <p:nvPr>
              <p:custDataLst>
                <p:tags r:id="rId14"/>
              </p:custDataLst>
            </p:nvPr>
          </p:nvSpPr>
          <p:spPr>
            <a:xfrm>
              <a:off x="-152400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6" name="ColorBlock"/>
            <p:cNvSpPr/>
            <p:nvPr>
              <p:custDataLst>
                <p:tags r:id="rId15"/>
              </p:custDataLst>
            </p:nvPr>
          </p:nvSpPr>
          <p:spPr>
            <a:xfrm>
              <a:off x="-15240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00722" name="TypeText"/>
            <p:cNvSpPr txBox="1">
              <a:spLocks noChangeArrowheads="1"/>
            </p:cNvSpPr>
            <p:nvPr>
              <p:custDataLst>
                <p:tags r:id="rId16"/>
              </p:custDataLst>
            </p:nvPr>
          </p:nvSpPr>
          <p:spPr bwMode="auto">
            <a:xfrm>
              <a:off x="-1185333" y="0"/>
              <a:ext cx="19050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00723" name="TipText"/>
            <p:cNvSpPr txBox="1">
              <a:spLocks noChangeArrowheads="1"/>
            </p:cNvSpPr>
            <p:nvPr>
              <p:custDataLst>
                <p:tags r:id="rId17"/>
              </p:custDataLst>
            </p:nvPr>
          </p:nvSpPr>
          <p:spPr bwMode="auto">
            <a:xfrm>
              <a:off x="146473" y="145627"/>
              <a:ext cx="2286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2" name="图片 1"/>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15316350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日期占位符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6DA45EC0-83B4-4438-B5FD-3707748716E7}" type="datetime1">
              <a:rPr lang="zh-CN" altLang="en-US" sz="1050"/>
              <a:pPr>
                <a:spcBef>
                  <a:spcPct val="0"/>
                </a:spcBef>
                <a:buFont typeface="Arial" panose="020B0604020202020204" pitchFamily="34" charset="0"/>
                <a:buNone/>
              </a:pPr>
              <a:t>2023/3/22</a:t>
            </a:fld>
            <a:endParaRPr lang="zh-CN" altLang="en-US" sz="1050"/>
          </a:p>
        </p:txBody>
      </p:sp>
      <p:sp>
        <p:nvSpPr>
          <p:cNvPr id="204803" name="灯片编号占位符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1CEE717E-1934-4A25-B948-268AA7B50C20}" type="slidenum">
              <a:rPr altLang="en-US" sz="1050"/>
              <a:pPr>
                <a:spcBef>
                  <a:spcPct val="0"/>
                </a:spcBef>
                <a:buFont typeface="Arial" panose="020B0604020202020204" pitchFamily="34" charset="0"/>
                <a:buNone/>
              </a:pPr>
              <a:t>31</a:t>
            </a:fld>
            <a:endParaRPr lang="zh-CN" altLang="en-US" sz="1050"/>
          </a:p>
        </p:txBody>
      </p:sp>
      <p:sp>
        <p:nvSpPr>
          <p:cNvPr id="204804" name="文本框 6"/>
          <p:cNvSpPr txBox="1">
            <a:spLocks noChangeArrowheads="1"/>
          </p:cNvSpPr>
          <p:nvPr>
            <p:custDataLst>
              <p:tags r:id="rId2"/>
            </p:custDataLst>
          </p:nvPr>
        </p:nvSpPr>
        <p:spPr bwMode="auto">
          <a:xfrm>
            <a:off x="1828800" y="476250"/>
            <a:ext cx="5486400" cy="160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某污水处理项目所在地政府每年给予该项目一定金额的财政补贴，在项目财务评价中，该项补贴资金应视为项目的（   ）</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04805" name="文本框 7"/>
          <p:cNvSpPr txBox="1">
            <a:spLocks noChangeArrowheads="1"/>
          </p:cNvSpPr>
          <p:nvPr>
            <p:custDataLst>
              <p:tags r:id="rId3"/>
            </p:custDataLst>
          </p:nvPr>
        </p:nvSpPr>
        <p:spPr bwMode="auto">
          <a:xfrm>
            <a:off x="2514600" y="20895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权益资金</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04806" name="文本框 8"/>
          <p:cNvSpPr txBox="1">
            <a:spLocks noChangeArrowheads="1"/>
          </p:cNvSpPr>
          <p:nvPr>
            <p:custDataLst>
              <p:tags r:id="rId4"/>
            </p:custDataLst>
          </p:nvPr>
        </p:nvSpPr>
        <p:spPr bwMode="auto">
          <a:xfrm>
            <a:off x="2514600" y="2732485"/>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800">
                <a:ea typeface="楷体_GB2312" pitchFamily="49" charset="-122"/>
              </a:rPr>
              <a:t>一般现金流入</a:t>
            </a:r>
          </a:p>
        </p:txBody>
      </p:sp>
      <p:sp>
        <p:nvSpPr>
          <p:cNvPr id="204807" name="文本框 9"/>
          <p:cNvSpPr txBox="1">
            <a:spLocks noChangeArrowheads="1"/>
          </p:cNvSpPr>
          <p:nvPr>
            <p:custDataLst>
              <p:tags r:id="rId5"/>
            </p:custDataLst>
          </p:nvPr>
        </p:nvSpPr>
        <p:spPr bwMode="auto">
          <a:xfrm>
            <a:off x="2514600" y="3375423"/>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800">
                <a:ea typeface="楷体_GB2312" pitchFamily="49" charset="-122"/>
              </a:rPr>
              <a:t>债务资金</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04808" name="文本框 10"/>
          <p:cNvSpPr txBox="1">
            <a:spLocks noChangeArrowheads="1"/>
          </p:cNvSpPr>
          <p:nvPr>
            <p:custDataLst>
              <p:tags r:id="rId6"/>
            </p:custDataLst>
          </p:nvPr>
        </p:nvSpPr>
        <p:spPr bwMode="auto">
          <a:xfrm>
            <a:off x="2514600" y="4018360"/>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1800">
                <a:ea typeface="楷体_GB2312" pitchFamily="49" charset="-122"/>
              </a:rPr>
              <a:t>一般现金流出</a:t>
            </a:r>
          </a:p>
        </p:txBody>
      </p:sp>
      <p:sp>
        <p:nvSpPr>
          <p:cNvPr id="12" name="椭圆 11"/>
          <p:cNvSpPr>
            <a:spLocks noChangeAspect="1"/>
          </p:cNvSpPr>
          <p:nvPr>
            <p:custDataLst>
              <p:tags r:id="rId7"/>
            </p:custDataLst>
          </p:nvPr>
        </p:nvSpPr>
        <p:spPr>
          <a:xfrm>
            <a:off x="1978819" y="2137172"/>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p:cNvSpPr>
            <a:spLocks noChangeAspect="1"/>
          </p:cNvSpPr>
          <p:nvPr>
            <p:custDataLst>
              <p:tags r:id="rId8"/>
            </p:custDataLst>
          </p:nvPr>
        </p:nvSpPr>
        <p:spPr>
          <a:xfrm>
            <a:off x="1978819" y="2780110"/>
            <a:ext cx="385763" cy="385763"/>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椭圆 13"/>
          <p:cNvSpPr>
            <a:spLocks noChangeAspect="1"/>
          </p:cNvSpPr>
          <p:nvPr>
            <p:custDataLst>
              <p:tags r:id="rId9"/>
            </p:custDataLst>
          </p:nvPr>
        </p:nvSpPr>
        <p:spPr>
          <a:xfrm>
            <a:off x="1978819" y="3423047"/>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5" name="椭圆 14"/>
          <p:cNvSpPr>
            <a:spLocks noChangeAspect="1"/>
          </p:cNvSpPr>
          <p:nvPr>
            <p:custDataLst>
              <p:tags r:id="rId10"/>
            </p:custDataLst>
          </p:nvPr>
        </p:nvSpPr>
        <p:spPr>
          <a:xfrm>
            <a:off x="1978819" y="4065985"/>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6" name="圆角矩形 15"/>
          <p:cNvSpPr/>
          <p:nvPr>
            <p:custDataLst>
              <p:tags r:id="rId11"/>
            </p:custDataLst>
          </p:nvPr>
        </p:nvSpPr>
        <p:spPr>
          <a:xfrm>
            <a:off x="5772150" y="4661297"/>
            <a:ext cx="1157288" cy="308372"/>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04814" name="组合 20"/>
          <p:cNvGrpSpPr>
            <a:grpSpLocks/>
          </p:cNvGrpSpPr>
          <p:nvPr>
            <p:custDataLst>
              <p:tags r:id="rId12"/>
            </p:custDataLst>
          </p:nvPr>
        </p:nvGrpSpPr>
        <p:grpSpPr bwMode="auto">
          <a:xfrm>
            <a:off x="0" y="0"/>
            <a:ext cx="6858000" cy="490220"/>
            <a:chOff x="-1524000" y="0"/>
            <a:chExt cx="9144000" cy="653627"/>
          </a:xfrm>
        </p:grpSpPr>
        <p:sp>
          <p:nvSpPr>
            <p:cNvPr id="17" name="TitleBackground"/>
            <p:cNvSpPr/>
            <p:nvPr>
              <p:custDataLst>
                <p:tags r:id="rId14"/>
              </p:custDataLst>
            </p:nvPr>
          </p:nvSpPr>
          <p:spPr>
            <a:xfrm>
              <a:off x="-152400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8" name="ColorBlock"/>
            <p:cNvSpPr/>
            <p:nvPr>
              <p:custDataLst>
                <p:tags r:id="rId15"/>
              </p:custDataLst>
            </p:nvPr>
          </p:nvSpPr>
          <p:spPr>
            <a:xfrm>
              <a:off x="-15240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04818" name="TypeText"/>
            <p:cNvSpPr txBox="1">
              <a:spLocks noChangeArrowheads="1"/>
            </p:cNvSpPr>
            <p:nvPr>
              <p:custDataLst>
                <p:tags r:id="rId16"/>
              </p:custDataLst>
            </p:nvPr>
          </p:nvSpPr>
          <p:spPr bwMode="auto">
            <a:xfrm>
              <a:off x="-1185333" y="0"/>
              <a:ext cx="19050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04819" name="TipText"/>
            <p:cNvSpPr txBox="1">
              <a:spLocks noChangeArrowheads="1"/>
            </p:cNvSpPr>
            <p:nvPr>
              <p:custDataLst>
                <p:tags r:id="rId17"/>
              </p:custDataLst>
            </p:nvPr>
          </p:nvSpPr>
          <p:spPr bwMode="auto">
            <a:xfrm>
              <a:off x="146473" y="145627"/>
              <a:ext cx="2286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2" name="图片 1"/>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22516463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日期占位符 1"/>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09FBC8CA-719F-4DE7-812E-4FE989E7BA7C}" type="datetime1">
              <a:rPr lang="zh-CN" altLang="en-US" sz="1050"/>
              <a:pPr>
                <a:spcBef>
                  <a:spcPct val="0"/>
                </a:spcBef>
                <a:buFont typeface="Arial" panose="020B0604020202020204" pitchFamily="34" charset="0"/>
                <a:buNone/>
              </a:pPr>
              <a:t>2023/3/22</a:t>
            </a:fld>
            <a:endParaRPr lang="zh-CN" altLang="en-US" sz="1050"/>
          </a:p>
        </p:txBody>
      </p:sp>
      <p:sp>
        <p:nvSpPr>
          <p:cNvPr id="220163" name="灯片编号占位符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rmAutofit/>
          </a:bodyPr>
          <a:lstStyle>
            <a:lvl1pPr>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1pPr>
            <a:lvl2pPr marL="557213" indent="-214313">
              <a:spcBef>
                <a:spcPct val="20000"/>
              </a:spcBef>
              <a:buFont typeface="Arial" panose="020B0604020202020204" pitchFamily="34" charset="0"/>
              <a:buChar char="–"/>
              <a:defRPr sz="2100">
                <a:solidFill>
                  <a:schemeClr val="tx1"/>
                </a:solidFill>
                <a:latin typeface="Arial" panose="020B0604020202020204" pitchFamily="34" charset="0"/>
                <a:ea typeface="宋体" panose="02010600030101010101" pitchFamily="2" charset="-122"/>
              </a:defRPr>
            </a:lvl2pPr>
            <a:lvl3pPr marL="857250" indent="-171450">
              <a:spcBef>
                <a:spcPct val="20000"/>
              </a:spcBef>
              <a:buFont typeface="Arial" panose="020B0604020202020204" pitchFamily="34" charset="0"/>
              <a:buChar char="•"/>
              <a:defRPr sz="1800">
                <a:solidFill>
                  <a:schemeClr val="tx1"/>
                </a:solidFill>
                <a:latin typeface="Arial" panose="020B0604020202020204" pitchFamily="34" charset="0"/>
                <a:ea typeface="宋体" panose="02010600030101010101" pitchFamily="2" charset="-122"/>
              </a:defRPr>
            </a:lvl3pPr>
            <a:lvl4pPr marL="12001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4pPr>
            <a:lvl5pPr marL="1543050" indent="-171450">
              <a:spcBef>
                <a:spcPct val="20000"/>
              </a:spcBef>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5pPr>
            <a:lvl6pPr marL="18859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6pPr>
            <a:lvl7pPr marL="22288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7pPr>
            <a:lvl8pPr marL="25717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8pPr>
            <a:lvl9pPr marL="2914650" indent="-171450" eaLnBrk="0" fontAlgn="base" hangingPunct="0">
              <a:spcBef>
                <a:spcPct val="20000"/>
              </a:spcBef>
              <a:spcAft>
                <a:spcPct val="0"/>
              </a:spcAft>
              <a:buFont typeface="Arial" panose="020B0604020202020204" pitchFamily="34" charset="0"/>
              <a:buChar char="»"/>
              <a:defRPr sz="1500">
                <a:solidFill>
                  <a:schemeClr val="tx1"/>
                </a:solidFill>
                <a:latin typeface="Arial" panose="020B0604020202020204" pitchFamily="34" charset="0"/>
                <a:ea typeface="宋体" panose="02010600030101010101" pitchFamily="2" charset="-122"/>
              </a:defRPr>
            </a:lvl9pPr>
          </a:lstStyle>
          <a:p>
            <a:pPr>
              <a:spcBef>
                <a:spcPct val="0"/>
              </a:spcBef>
              <a:buFont typeface="Arial" panose="020B0604020202020204" pitchFamily="34" charset="0"/>
              <a:buNone/>
            </a:pPr>
            <a:fld id="{50D313EF-553D-40C5-95CA-46CC60C74E97}" type="slidenum">
              <a:rPr altLang="en-US" sz="1050"/>
              <a:pPr>
                <a:spcBef>
                  <a:spcPct val="0"/>
                </a:spcBef>
                <a:buFont typeface="Arial" panose="020B0604020202020204" pitchFamily="34" charset="0"/>
                <a:buNone/>
              </a:pPr>
              <a:t>32</a:t>
            </a:fld>
            <a:endParaRPr lang="zh-CN" altLang="en-US" sz="1050"/>
          </a:p>
        </p:txBody>
      </p:sp>
      <p:sp>
        <p:nvSpPr>
          <p:cNvPr id="220164" name="文本框 4"/>
          <p:cNvSpPr txBox="1">
            <a:spLocks noChangeArrowheads="1"/>
          </p:cNvSpPr>
          <p:nvPr>
            <p:custDataLst>
              <p:tags r:id="rId2"/>
            </p:custDataLst>
          </p:nvPr>
        </p:nvSpPr>
        <p:spPr bwMode="auto">
          <a:xfrm>
            <a:off x="1828800" y="476250"/>
            <a:ext cx="5486400" cy="160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zh-CN" sz="1800"/>
              <a:t>除特殊情况外，以工业产权和非专利技术作价出资的比例一般不超过资本金总额的</a:t>
            </a:r>
            <a:r>
              <a:rPr lang="zh-CN" altLang="en-US" sz="1800"/>
              <a:t>（   ）</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20165" name="文本框 5"/>
          <p:cNvSpPr txBox="1">
            <a:spLocks noChangeArrowheads="1"/>
          </p:cNvSpPr>
          <p:nvPr>
            <p:custDataLst>
              <p:tags r:id="rId3"/>
            </p:custDataLst>
          </p:nvPr>
        </p:nvSpPr>
        <p:spPr bwMode="auto">
          <a:xfrm>
            <a:off x="2514600" y="2089548"/>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10%</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20166" name="文本框 6"/>
          <p:cNvSpPr txBox="1">
            <a:spLocks noChangeArrowheads="1"/>
          </p:cNvSpPr>
          <p:nvPr>
            <p:custDataLst>
              <p:tags r:id="rId4"/>
            </p:custDataLst>
          </p:nvPr>
        </p:nvSpPr>
        <p:spPr bwMode="auto">
          <a:xfrm>
            <a:off x="2514600" y="2732485"/>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20%</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20167" name="文本框 7"/>
          <p:cNvSpPr txBox="1">
            <a:spLocks noChangeArrowheads="1"/>
          </p:cNvSpPr>
          <p:nvPr>
            <p:custDataLst>
              <p:tags r:id="rId5"/>
            </p:custDataLst>
          </p:nvPr>
        </p:nvSpPr>
        <p:spPr bwMode="auto">
          <a:xfrm>
            <a:off x="2514600" y="3375423"/>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30%</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220168" name="文本框 8"/>
          <p:cNvSpPr txBox="1">
            <a:spLocks noChangeArrowheads="1"/>
          </p:cNvSpPr>
          <p:nvPr>
            <p:custDataLst>
              <p:tags r:id="rId6"/>
            </p:custDataLst>
          </p:nvPr>
        </p:nvSpPr>
        <p:spPr bwMode="auto">
          <a:xfrm>
            <a:off x="2514600" y="4018360"/>
            <a:ext cx="4800600" cy="482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800"/>
              <a:t>35%</a:t>
            </a:r>
            <a:endPar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0" name="椭圆 9"/>
          <p:cNvSpPr>
            <a:spLocks noChangeAspect="1"/>
          </p:cNvSpPr>
          <p:nvPr>
            <p:custDataLst>
              <p:tags r:id="rId7"/>
            </p:custDataLst>
          </p:nvPr>
        </p:nvSpPr>
        <p:spPr>
          <a:xfrm>
            <a:off x="1978819" y="2137172"/>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A</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1" name="椭圆 10"/>
          <p:cNvSpPr>
            <a:spLocks noChangeAspect="1"/>
          </p:cNvSpPr>
          <p:nvPr>
            <p:custDataLst>
              <p:tags r:id="rId8"/>
            </p:custDataLst>
          </p:nvPr>
        </p:nvSpPr>
        <p:spPr>
          <a:xfrm>
            <a:off x="1978819" y="2780110"/>
            <a:ext cx="385763" cy="385763"/>
          </a:xfrm>
          <a:prstGeom prst="ellipse">
            <a:avLst/>
          </a:prstGeom>
          <a:solidFill>
            <a:srgbClr val="00FF00"/>
          </a:solidFill>
          <a:ln w="254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B</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2" name="椭圆 11"/>
          <p:cNvSpPr>
            <a:spLocks noChangeAspect="1"/>
          </p:cNvSpPr>
          <p:nvPr>
            <p:custDataLst>
              <p:tags r:id="rId9"/>
            </p:custDataLst>
          </p:nvPr>
        </p:nvSpPr>
        <p:spPr>
          <a:xfrm>
            <a:off x="1978819" y="3423047"/>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C</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3" name="椭圆 12"/>
          <p:cNvSpPr>
            <a:spLocks noChangeAspect="1"/>
          </p:cNvSpPr>
          <p:nvPr>
            <p:custDataLst>
              <p:tags r:id="rId10"/>
            </p:custDataLst>
          </p:nvPr>
        </p:nvSpPr>
        <p:spPr>
          <a:xfrm>
            <a:off x="1978819" y="4065985"/>
            <a:ext cx="385763" cy="385763"/>
          </a:xfrm>
          <a:prstGeom prst="ellipse">
            <a:avLst/>
          </a:prstGeom>
          <a:solidFill>
            <a:srgbClr val="808080"/>
          </a:solidFill>
          <a:ln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en-US" altLang="zh-CN"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D</a:t>
            </a:r>
            <a:endPar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endParaRPr>
          </a:p>
        </p:txBody>
      </p:sp>
      <p:sp>
        <p:nvSpPr>
          <p:cNvPr id="14" name="圆角矩形 13"/>
          <p:cNvSpPr/>
          <p:nvPr>
            <p:custDataLst>
              <p:tags r:id="rId11"/>
            </p:custDataLst>
          </p:nvPr>
        </p:nvSpPr>
        <p:spPr>
          <a:xfrm>
            <a:off x="5772150" y="4661297"/>
            <a:ext cx="1157288" cy="308372"/>
          </a:xfrm>
          <a:prstGeom prst="roundRect">
            <a:avLst/>
          </a:prstGeom>
          <a:solidFill>
            <a:srgbClr val="808080"/>
          </a:solidFill>
          <a:ln w="38100" cmpd="sng">
            <a:solidFill>
              <a:srgbClr val="0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nchorCtr="1"/>
          <a:lstStyle/>
          <a:p>
            <a:pPr algn="ctr">
              <a:defRPr/>
            </a:pPr>
            <a:r>
              <a:rPr lang="zh-CN" altLang="en-US" sz="1200">
                <a:solidFill>
                  <a:srgbClr val="FFFFFF"/>
                </a:solidFill>
                <a:latin typeface="Microsoft Yahei" panose="020B0503020204020204" pitchFamily="34" charset="-122"/>
                <a:ea typeface="Microsoft Yahei" panose="020B0503020204020204" pitchFamily="34" charset="-122"/>
                <a:sym typeface="Microsoft Yahei" panose="020B0503020204020204" pitchFamily="34" charset="-122"/>
              </a:rPr>
              <a:t>提交</a:t>
            </a:r>
          </a:p>
        </p:txBody>
      </p:sp>
      <p:grpSp>
        <p:nvGrpSpPr>
          <p:cNvPr id="220174" name="组合 18"/>
          <p:cNvGrpSpPr>
            <a:grpSpLocks/>
          </p:cNvGrpSpPr>
          <p:nvPr>
            <p:custDataLst>
              <p:tags r:id="rId12"/>
            </p:custDataLst>
          </p:nvPr>
        </p:nvGrpSpPr>
        <p:grpSpPr bwMode="auto">
          <a:xfrm>
            <a:off x="0" y="0"/>
            <a:ext cx="6858000" cy="490220"/>
            <a:chOff x="-1524000" y="0"/>
            <a:chExt cx="9144000" cy="653627"/>
          </a:xfrm>
        </p:grpSpPr>
        <p:sp>
          <p:nvSpPr>
            <p:cNvPr id="15" name="TitleBackground"/>
            <p:cNvSpPr/>
            <p:nvPr>
              <p:custDataLst>
                <p:tags r:id="rId14"/>
              </p:custDataLst>
            </p:nvPr>
          </p:nvSpPr>
          <p:spPr>
            <a:xfrm>
              <a:off x="-1524000" y="0"/>
              <a:ext cx="9144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16" name="ColorBlock"/>
            <p:cNvSpPr/>
            <p:nvPr>
              <p:custDataLst>
                <p:tags r:id="rId15"/>
              </p:custDataLst>
            </p:nvPr>
          </p:nvSpPr>
          <p:spPr>
            <a:xfrm>
              <a:off x="-152400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220178" name="TypeText"/>
            <p:cNvSpPr txBox="1">
              <a:spLocks noChangeArrowheads="1"/>
            </p:cNvSpPr>
            <p:nvPr>
              <p:custDataLst>
                <p:tags r:id="rId16"/>
              </p:custDataLst>
            </p:nvPr>
          </p:nvSpPr>
          <p:spPr bwMode="auto">
            <a:xfrm>
              <a:off x="-1185333" y="0"/>
              <a:ext cx="1905000"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zh-CN" altLang="en-US" sz="1950">
                  <a:solidFill>
                    <a:srgbClr val="000000"/>
                  </a:solidFill>
                  <a:latin typeface="Microsoft Yahei" panose="020B0503020204020204" pitchFamily="34" charset="-122"/>
                  <a:ea typeface="Microsoft Yahei" panose="020B0503020204020204" pitchFamily="34" charset="-122"/>
                  <a:sym typeface="Microsoft Yahei" panose="020B0503020204020204" pitchFamily="34" charset="-122"/>
                </a:rPr>
                <a:t>单选题</a:t>
              </a:r>
            </a:p>
          </p:txBody>
        </p:sp>
        <p:sp>
          <p:nvSpPr>
            <p:cNvPr id="220179" name="TipText"/>
            <p:cNvSpPr txBox="1">
              <a:spLocks noChangeArrowheads="1"/>
            </p:cNvSpPr>
            <p:nvPr>
              <p:custDataLst>
                <p:tags r:id="rId17"/>
              </p:custDataLst>
            </p:nvPr>
          </p:nvSpPr>
          <p:spPr bwMode="auto">
            <a:xfrm>
              <a:off x="146473" y="145627"/>
              <a:ext cx="2286000"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Arial" panose="020B0604020202020204" pitchFamily="34" charset="0"/>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宋体" panose="02010600030101010101" pitchFamily="2" charset="-122"/>
                </a:defRPr>
              </a:lvl9pPr>
            </a:lstStyle>
            <a:p>
              <a:pPr>
                <a:spcBef>
                  <a:spcPct val="0"/>
                </a:spcBef>
                <a:buFontTx/>
                <a:buNone/>
              </a:pPr>
              <a:r>
                <a:rPr lang="en-US" altLang="zh-CN"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1</a:t>
              </a:r>
              <a:r>
                <a:rPr lang="zh-CN" altLang="en-US" sz="1500">
                  <a:solidFill>
                    <a:srgbClr val="808080"/>
                  </a:solidFill>
                  <a:latin typeface="Microsoft Yahei" panose="020B0503020204020204" pitchFamily="34" charset="-122"/>
                  <a:ea typeface="Microsoft Yahei" panose="020B0503020204020204" pitchFamily="34" charset="-122"/>
                  <a:sym typeface="Microsoft Yahei" panose="020B0503020204020204" pitchFamily="34" charset="-122"/>
                </a:rPr>
                <a:t>分</a:t>
              </a:r>
            </a:p>
          </p:txBody>
        </p:sp>
      </p:grpSp>
      <p:pic>
        <p:nvPicPr>
          <p:cNvPr id="2" name="图片 1"/>
          <p:cNvPicPr>
            <a:picLocks/>
          </p:cNvPicPr>
          <p:nvPr>
            <p:custDataLst>
              <p:tags r:id="rId13"/>
            </p:custDataLst>
          </p:nvPr>
        </p:nvPicPr>
        <p:blipFill>
          <a:blip r:embed="rId19">
            <a:extLst>
              <a:ext uri="{28A0092B-C50C-407E-A947-70E740481C1C}">
                <a14:useLocalDpi xmlns:a14="http://schemas.microsoft.com/office/drawing/2010/main" val="0"/>
              </a:ext>
            </a:extLst>
          </a:blip>
          <a:stretch>
            <a:fillRect/>
          </a:stretch>
        </p:blipFill>
        <p:spPr>
          <a:xfrm>
            <a:off x="7594600" y="63500"/>
            <a:ext cx="1422400" cy="508000"/>
          </a:xfrm>
          <a:prstGeom prst="rect">
            <a:avLst/>
          </a:prstGeom>
        </p:spPr>
      </p:pic>
    </p:spTree>
    <p:custDataLst>
      <p:tags r:id="rId1"/>
    </p:custDataLst>
    <p:extLst>
      <p:ext uri="{BB962C8B-B14F-4D97-AF65-F5344CB8AC3E}">
        <p14:creationId xmlns:p14="http://schemas.microsoft.com/office/powerpoint/2010/main" val="32817822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extLst>
              <a:ext uri="{FF2B5EF4-FFF2-40B4-BE49-F238E27FC236}">
                <a16:creationId xmlns:a16="http://schemas.microsoft.com/office/drawing/2014/main" id="{46630FE3-6CA9-4CDA-AC30-272A55A4B172}"/>
              </a:ext>
            </a:extLst>
          </p:cNvPr>
          <p:cNvPicPr>
            <a:picLocks noChangeAspect="1"/>
          </p:cNvPicPr>
          <p:nvPr/>
        </p:nvPicPr>
        <p:blipFill rotWithShape="1">
          <a:blip r:embed="rId5">
            <a:extLst>
              <a:ext uri="{28A0092B-C50C-407E-A947-70E740481C1C}">
                <a14:useLocalDpi xmlns:a14="http://schemas.microsoft.com/office/drawing/2010/main" val="0"/>
              </a:ext>
            </a:extLst>
          </a:blip>
          <a:srcRect l="17592" r="17592"/>
          <a:stretch/>
        </p:blipFill>
        <p:spPr>
          <a:xfrm>
            <a:off x="295945" y="510993"/>
            <a:ext cx="8554995" cy="4336678"/>
          </a:xfrm>
          <a:prstGeom prst="rect">
            <a:avLst/>
          </a:prstGeom>
        </p:spPr>
      </p:pic>
      <p:sp>
        <p:nvSpPr>
          <p:cNvPr id="5" name="矩形 4"/>
          <p:cNvSpPr/>
          <p:nvPr/>
        </p:nvSpPr>
        <p:spPr>
          <a:xfrm>
            <a:off x="308113" y="1071461"/>
            <a:ext cx="8458199" cy="836319"/>
          </a:xfrm>
          <a:prstGeom prst="rect">
            <a:avLst/>
          </a:prstGeom>
        </p:spPr>
        <p:txBody>
          <a:bodyPr wrap="square">
            <a:spAutoFit/>
          </a:bodyPr>
          <a:lstStyle/>
          <a:p>
            <a:pPr marL="0" lvl="1" algn="ctr" eaLnBrk="0" hangingPunct="0">
              <a:lnSpc>
                <a:spcPct val="175000"/>
              </a:lnSpc>
              <a:spcBef>
                <a:spcPct val="0"/>
              </a:spcBef>
              <a:buClr>
                <a:srgbClr val="F26200"/>
              </a:buClr>
              <a:defRPr/>
            </a:pPr>
            <a:r>
              <a:rPr lang="zh-CN" altLang="en-US" sz="3200" b="1" dirty="0">
                <a:solidFill>
                  <a:schemeClr val="bg1"/>
                </a:solidFill>
                <a:latin typeface="微软雅黑" panose="020B0503020204020204" pitchFamily="34" charset="-122"/>
                <a:ea typeface="微软雅黑" panose="020B0503020204020204" pitchFamily="34" charset="-122"/>
              </a:rPr>
              <a:t>感谢聆听！</a:t>
            </a:r>
          </a:p>
        </p:txBody>
      </p:sp>
      <p:pic>
        <p:nvPicPr>
          <p:cNvPr id="18" name="图片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27295" y="2319905"/>
            <a:ext cx="2454088" cy="751252"/>
          </a:xfrm>
          <a:prstGeom prst="rect">
            <a:avLst/>
          </a:prstGeom>
        </p:spPr>
      </p:pic>
    </p:spTree>
    <p:custDataLst>
      <p:tags r:id="rId1"/>
    </p:custDataLst>
    <p:extLst>
      <p:ext uri="{BB962C8B-B14F-4D97-AF65-F5344CB8AC3E}">
        <p14:creationId xmlns:p14="http://schemas.microsoft.com/office/powerpoint/2010/main" val="1992596936"/>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1371906" y="930906"/>
            <a:ext cx="5524938" cy="584775"/>
          </a:xfrm>
          <a:prstGeom prst="rect">
            <a:avLst/>
          </a:prstGeom>
        </p:spPr>
        <p:txBody>
          <a:bodyPr wrap="square">
            <a:spAutoFit/>
          </a:bodyPr>
          <a:lstStyle/>
          <a:p>
            <a:pPr algn="ctr"/>
            <a:r>
              <a:rPr lang="zh-CN" altLang="en-US" sz="3200" b="1" dirty="0">
                <a:solidFill>
                  <a:srgbClr val="FFFF00"/>
                </a:solidFill>
              </a:rPr>
              <a:t> 一、投资现金流量表概念</a:t>
            </a:r>
          </a:p>
        </p:txBody>
      </p:sp>
      <p:sp>
        <p:nvSpPr>
          <p:cNvPr id="9" name="矩形 8"/>
          <p:cNvSpPr/>
          <p:nvPr/>
        </p:nvSpPr>
        <p:spPr>
          <a:xfrm>
            <a:off x="484742" y="1509502"/>
            <a:ext cx="7387865" cy="1705403"/>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投资现金流量表是以技术方案为一独立系统进行设置的。它将项目建设所需的总投资作为计算基础，反映项目在整个计算期（包括建设期和生产经营期）内现金的流入和流出。</a:t>
            </a: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303826176"/>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1371906" y="930906"/>
            <a:ext cx="5524938" cy="584775"/>
          </a:xfrm>
          <a:prstGeom prst="rect">
            <a:avLst/>
          </a:prstGeom>
        </p:spPr>
        <p:txBody>
          <a:bodyPr wrap="square">
            <a:spAutoFit/>
          </a:bodyPr>
          <a:lstStyle/>
          <a:p>
            <a:pPr algn="ctr"/>
            <a:r>
              <a:rPr lang="zh-CN" altLang="en-US" sz="3200" b="1" dirty="0">
                <a:solidFill>
                  <a:srgbClr val="FFFF00"/>
                </a:solidFill>
              </a:rPr>
              <a:t> 一、投资现金流量表的</a:t>
            </a:r>
            <a:r>
              <a:rPr lang="zh-CN" altLang="en-US" sz="3200" b="1" dirty="0">
                <a:solidFill>
                  <a:srgbClr val="92D050"/>
                </a:solidFill>
              </a:rPr>
              <a:t>作用</a:t>
            </a:r>
          </a:p>
        </p:txBody>
      </p:sp>
      <p:sp>
        <p:nvSpPr>
          <p:cNvPr id="9" name="矩形 8"/>
          <p:cNvSpPr/>
          <p:nvPr/>
        </p:nvSpPr>
        <p:spPr>
          <a:xfrm>
            <a:off x="484742" y="1509502"/>
            <a:ext cx="7387865" cy="1705403"/>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通过投资现金流量表可计算项目的投资财务内部收益率、财务净现值和投资回收期等评价指标，并可考察项目的盈利能力，为各个方案进行比较建立共同的基础。</a:t>
            </a: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4193195454"/>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6" name="图片 76288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34277" y="482671"/>
            <a:ext cx="5265711" cy="4343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extLst>
      <p:ext uri="{BB962C8B-B14F-4D97-AF65-F5344CB8AC3E}">
        <p14:creationId xmlns:p14="http://schemas.microsoft.com/office/powerpoint/2010/main" val="1422215562"/>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3" y="736838"/>
            <a:ext cx="6971694" cy="584775"/>
          </a:xfrm>
          <a:prstGeom prst="rect">
            <a:avLst/>
          </a:prstGeom>
        </p:spPr>
        <p:txBody>
          <a:bodyPr wrap="square">
            <a:spAutoFit/>
          </a:bodyPr>
          <a:lstStyle/>
          <a:p>
            <a:r>
              <a:rPr lang="zh-CN" altLang="en-US" sz="3200" b="1" dirty="0">
                <a:solidFill>
                  <a:srgbClr val="FFFF00"/>
                </a:solidFill>
              </a:rPr>
              <a:t>注意</a:t>
            </a:r>
          </a:p>
        </p:txBody>
      </p:sp>
      <p:sp>
        <p:nvSpPr>
          <p:cNvPr id="3" name="矩形 2"/>
          <p:cNvSpPr/>
          <p:nvPr/>
        </p:nvSpPr>
        <p:spPr>
          <a:xfrm>
            <a:off x="484742" y="1509502"/>
            <a:ext cx="7387865" cy="2120902"/>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在增值税条例执行中，为了体现固定资产进项税抵扣导致技术方案应纳增值税额的降低，进而致使净现金流量增加的作用，应在现金流出中增加销项税额，同时在现金流入中增加进项税额及应纳增值税。</a:t>
            </a:r>
          </a:p>
          <a:p>
            <a:pPr marL="742950" lvl="1" indent="-285750">
              <a:lnSpc>
                <a:spcPct val="150000"/>
              </a:lnSpc>
              <a:buClr>
                <a:srgbClr val="FFFF00"/>
              </a:buClr>
              <a:buFont typeface="Wingdings" panose="05000000000000000000" pitchFamily="2" charset="2"/>
              <a:buChar char="l"/>
            </a:pPr>
            <a:endParaRPr lang="zh-CN" altLang="en-US"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496295400"/>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94443" y="736838"/>
            <a:ext cx="6971694" cy="584775"/>
          </a:xfrm>
          <a:prstGeom prst="rect">
            <a:avLst/>
          </a:prstGeom>
        </p:spPr>
        <p:txBody>
          <a:bodyPr wrap="square">
            <a:spAutoFit/>
          </a:bodyPr>
          <a:lstStyle/>
          <a:p>
            <a:r>
              <a:rPr lang="zh-CN" altLang="en-US" sz="3200" b="1" dirty="0">
                <a:solidFill>
                  <a:srgbClr val="FFFF00"/>
                </a:solidFill>
              </a:rPr>
              <a:t>投资现金流量表的特征</a:t>
            </a:r>
          </a:p>
        </p:txBody>
      </p:sp>
      <p:sp>
        <p:nvSpPr>
          <p:cNvPr id="3" name="矩形 2"/>
          <p:cNvSpPr/>
          <p:nvPr/>
        </p:nvSpPr>
        <p:spPr>
          <a:xfrm>
            <a:off x="484742" y="1509502"/>
            <a:ext cx="7387865" cy="923330"/>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是一种融资前分析，可考察技术方案的基本面，即由技术方案本身所决定的财务盈利能力。</a:t>
            </a:r>
          </a:p>
        </p:txBody>
      </p:sp>
    </p:spTree>
    <p:custDataLst>
      <p:tags r:id="rId1"/>
    </p:custDataLst>
    <p:extLst>
      <p:ext uri="{BB962C8B-B14F-4D97-AF65-F5344CB8AC3E}">
        <p14:creationId xmlns:p14="http://schemas.microsoft.com/office/powerpoint/2010/main" val="2298319515"/>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0" y="-18808"/>
            <a:ext cx="9173232" cy="5181115"/>
            <a:chOff x="0" y="-18808"/>
            <a:chExt cx="9173232" cy="5181115"/>
          </a:xfrm>
        </p:grpSpPr>
        <p:pic>
          <p:nvPicPr>
            <p:cNvPr id="11" name="图片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8740587" cy="5143500"/>
            </a:xfrm>
            <a:prstGeom prst="rect">
              <a:avLst/>
            </a:prstGeom>
          </p:spPr>
        </p:pic>
        <p:pic>
          <p:nvPicPr>
            <p:cNvPr id="12" name="图片 11"/>
            <p:cNvPicPr>
              <a:picLocks noChangeAspect="1"/>
            </p:cNvPicPr>
            <p:nvPr/>
          </p:nvPicPr>
          <p:blipFill>
            <a:blip r:embed="rId4"/>
            <a:stretch>
              <a:fillRect/>
            </a:stretch>
          </p:blipFill>
          <p:spPr>
            <a:xfrm>
              <a:off x="8740587" y="-18808"/>
              <a:ext cx="432645" cy="5181115"/>
            </a:xfrm>
            <a:prstGeom prst="rect">
              <a:avLst/>
            </a:prstGeom>
          </p:spPr>
        </p:pic>
      </p:grpSp>
      <p:sp>
        <p:nvSpPr>
          <p:cNvPr id="6" name="矩形 5"/>
          <p:cNvSpPr/>
          <p:nvPr/>
        </p:nvSpPr>
        <p:spPr>
          <a:xfrm>
            <a:off x="0" y="1270"/>
            <a:ext cx="9224682" cy="5142865"/>
          </a:xfrm>
          <a:prstGeom prst="rect">
            <a:avLst/>
          </a:prstGeom>
          <a:gradFill>
            <a:gsLst>
              <a:gs pos="0">
                <a:schemeClr val="tx1">
                  <a:lumMod val="95000"/>
                  <a:lumOff val="5000"/>
                  <a:alpha val="37000"/>
                </a:schemeClr>
              </a:gs>
              <a:gs pos="88000">
                <a:srgbClr val="000B11">
                  <a:alpha val="83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E:\大学\动网\图片素材\u=3052342896,168739604&amp;fm=27&amp;gp=0.pngu=3052342896,168739604&amp;fm=27&amp;gp=0"/>
          <p:cNvPicPr>
            <a:picLocks noChangeAspect="1"/>
          </p:cNvPicPr>
          <p:nvPr/>
        </p:nvPicPr>
        <p:blipFill>
          <a:blip r:embed="rId5"/>
          <a:srcRect/>
          <a:stretch>
            <a:fillRect/>
          </a:stretch>
        </p:blipFill>
        <p:spPr>
          <a:xfrm>
            <a:off x="8272910" y="140671"/>
            <a:ext cx="684000" cy="684000"/>
          </a:xfrm>
          <a:prstGeom prst="rect">
            <a:avLst/>
          </a:prstGeom>
        </p:spPr>
      </p:pic>
      <p:sp>
        <p:nvSpPr>
          <p:cNvPr id="10" name="矩形 9"/>
          <p:cNvSpPr/>
          <p:nvPr/>
        </p:nvSpPr>
        <p:spPr>
          <a:xfrm>
            <a:off x="484743" y="379996"/>
            <a:ext cx="7571844" cy="4486366"/>
          </a:xfrm>
          <a:prstGeom prst="rect">
            <a:avLst/>
          </a:prstGeom>
          <a:solidFill>
            <a:schemeClr val="accent1">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784818" y="532283"/>
            <a:ext cx="6971694" cy="584775"/>
          </a:xfrm>
          <a:prstGeom prst="rect">
            <a:avLst/>
          </a:prstGeom>
        </p:spPr>
        <p:txBody>
          <a:bodyPr wrap="square">
            <a:spAutoFit/>
          </a:bodyPr>
          <a:lstStyle/>
          <a:p>
            <a:r>
              <a:rPr lang="zh-CN" altLang="en-US" sz="3200" b="1" dirty="0">
                <a:solidFill>
                  <a:srgbClr val="FFFF00"/>
                </a:solidFill>
              </a:rPr>
              <a:t> 二、资本金现金流量表</a:t>
            </a:r>
          </a:p>
        </p:txBody>
      </p:sp>
      <p:sp>
        <p:nvSpPr>
          <p:cNvPr id="3" name="矩形 2"/>
          <p:cNvSpPr/>
          <p:nvPr/>
        </p:nvSpPr>
        <p:spPr>
          <a:xfrm>
            <a:off x="484743" y="1130713"/>
            <a:ext cx="7387865" cy="2120902"/>
          </a:xfrm>
          <a:prstGeom prst="rect">
            <a:avLst/>
          </a:prstGeom>
        </p:spPr>
        <p:txBody>
          <a:bodyPr wrap="square">
            <a:spAutoFit/>
          </a:bodyPr>
          <a:lstStyle/>
          <a:p>
            <a:pPr marL="742950" lvl="1" indent="-285750">
              <a:lnSpc>
                <a:spcPct val="150000"/>
              </a:lnSpc>
              <a:buClr>
                <a:srgbClr val="FFFF00"/>
              </a:buClr>
              <a:buFont typeface="Wingdings" panose="05000000000000000000" pitchFamily="2" charset="2"/>
              <a:buChar char="l"/>
            </a:pPr>
            <a:r>
              <a:rPr lang="zh-CN" altLang="en-US" dirty="0">
                <a:solidFill>
                  <a:schemeClr val="bg1"/>
                </a:solidFill>
                <a:latin typeface="微软雅黑" panose="020B0503020204020204" pitchFamily="34" charset="-122"/>
                <a:ea typeface="微软雅黑" panose="020B0503020204020204" pitchFamily="34" charset="-122"/>
              </a:rPr>
              <a:t> 资本金现金流量表是从技术方案权益投资者整体的角度出发，以技术方案资本金作为计算的基础，把借款本金偿还和利息支付作为现金流出，用以计算资本金内部收益率，反映投资者权益投资的获利能力，用以比选融资方案，为投资者投资决策、融资决策提供依据。 </a:t>
            </a:r>
            <a:endParaRPr lang="zh-CN" altLang="zh-CN" dirty="0">
              <a:solidFill>
                <a:schemeClr val="bg1"/>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3176986618"/>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0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0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03.xml><?xml version="1.0" encoding="utf-8"?>
<p:tagLst xmlns:a="http://schemas.openxmlformats.org/drawingml/2006/main" xmlns:r="http://schemas.openxmlformats.org/officeDocument/2006/relationships" xmlns:p="http://schemas.openxmlformats.org/presentationml/2006/main">
  <p:tag name="RAINPROBLEM" val="MultipleChoiceMA"/>
  <p:tag name="PROBLEMSCORE" val="1.0"/>
  <p:tag name="PROBLEMSCORE_HALF" val="0.0"/>
</p:tagLst>
</file>

<file path=ppt/tags/tag104.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0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0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0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0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0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1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1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113.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11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1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11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11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1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22.xml><?xml version="1.0" encoding="utf-8"?>
<p:tagLst xmlns:a="http://schemas.openxmlformats.org/drawingml/2006/main" xmlns:r="http://schemas.openxmlformats.org/officeDocument/2006/relationships" xmlns:p="http://schemas.openxmlformats.org/presentationml/2006/main">
  <p:tag name="RAINPROBLEM" val="MultipleChoiceMA"/>
  <p:tag name="PROBLEMSCORE" val="1.0"/>
  <p:tag name="PROBLEMSCORE_HALF" val="0.0"/>
</p:tagLst>
</file>

<file path=ppt/tags/tag12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2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2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2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2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2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2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Wrong"/>
</p:tagLst>
</file>

<file path=ppt/tags/tag13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3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MA"/>
</p:tagLst>
</file>

<file path=ppt/tags/tag13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3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MA"/>
  <p:tag name="RAINBULLET" val="Correct"/>
</p:tagLst>
</file>

<file path=ppt/tags/tag13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36.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MA"/>
</p:tagLst>
</file>

<file path=ppt/tags/tag13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3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3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41.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42.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4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4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4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4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4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4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4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51.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5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3.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5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58.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59.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6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6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6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6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68.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6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7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75.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76.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7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7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7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8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8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18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8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85.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18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7.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18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8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1.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192.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193.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19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95.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96.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97.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19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199.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0.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01.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02.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0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4.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0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6.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8.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09.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0.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21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2.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3.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4.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21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16.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217.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18.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219.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0.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1.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222.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3.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4.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5.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22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176"/>
</p:tagLst>
</file>

<file path=ppt/tags/tag86.xml><?xml version="1.0" encoding="utf-8"?>
<p:tagLst xmlns:a="http://schemas.openxmlformats.org/drawingml/2006/main" xmlns:r="http://schemas.openxmlformats.org/officeDocument/2006/relationships" xmlns:p="http://schemas.openxmlformats.org/presentationml/2006/main">
  <p:tag name="RAINPROBLEM" val="MultipleChoice"/>
  <p:tag name="PROBLEMSCORE" val="1.0"/>
</p:tagLst>
</file>

<file path=ppt/tags/tag87.xml><?xml version="1.0" encoding="utf-8"?>
<p:tagLst xmlns:a="http://schemas.openxmlformats.org/drawingml/2006/main" xmlns:r="http://schemas.openxmlformats.org/officeDocument/2006/relationships" xmlns:p="http://schemas.openxmlformats.org/presentationml/2006/main">
  <p:tag name="RAINPROBLEM" val="ProblemBody"/>
</p:tagLst>
</file>

<file path=ppt/tags/tag88.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89.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91.xml><?xml version="1.0" encoding="utf-8"?>
<p:tagLst xmlns:a="http://schemas.openxmlformats.org/drawingml/2006/main" xmlns:r="http://schemas.openxmlformats.org/officeDocument/2006/relationships" xmlns:p="http://schemas.openxmlformats.org/presentationml/2006/main">
  <p:tag name="RAINPROBLEM" val="ProblemItem"/>
</p:tagLst>
</file>

<file path=ppt/tags/tag92.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93.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Correct"/>
</p:tagLst>
</file>

<file path=ppt/tags/tag94.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95.xml><?xml version="1.0" encoding="utf-8"?>
<p:tagLst xmlns:a="http://schemas.openxmlformats.org/drawingml/2006/main" xmlns:r="http://schemas.openxmlformats.org/officeDocument/2006/relationships" xmlns:p="http://schemas.openxmlformats.org/presentationml/2006/main">
  <p:tag name="RAINPROBLEM" val="ProblemBullet"/>
  <p:tag name="RAINPROBLEMTYPE" val="MultipleChoice"/>
  <p:tag name="RAINBULLET" val="Wrong"/>
</p:tagLst>
</file>

<file path=ppt/tags/tag96.xml><?xml version="1.0" encoding="utf-8"?>
<p:tagLst xmlns:a="http://schemas.openxmlformats.org/drawingml/2006/main" xmlns:r="http://schemas.openxmlformats.org/officeDocument/2006/relationships" xmlns:p="http://schemas.openxmlformats.org/presentationml/2006/main">
  <p:tag name="RAINPROBLEM" val="ProblemSubmit"/>
  <p:tag name="RAINPROBLEMTYPE" val="MultipleChoice"/>
</p:tagLst>
</file>

<file path=ppt/tags/tag97.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ags/tag98.xml><?xml version="1.0" encoding="utf-8"?>
<p:tagLst xmlns:a="http://schemas.openxmlformats.org/drawingml/2006/main" xmlns:r="http://schemas.openxmlformats.org/officeDocument/2006/relationships" xmlns:p="http://schemas.openxmlformats.org/presentationml/2006/main">
  <p:tag name="RAINPROBLEM" val="ProblemSetting"/>
  <p:tag name="RAINPROBLEMTYPE" val="MultipleChoice"/>
</p:tagLst>
</file>

<file path=ppt/tags/tag99.xml><?xml version="1.0" encoding="utf-8"?>
<p:tagLst xmlns:a="http://schemas.openxmlformats.org/drawingml/2006/main" xmlns:r="http://schemas.openxmlformats.org/officeDocument/2006/relationships" xmlns:p="http://schemas.openxmlformats.org/presentationml/2006/main">
  <p:tag name="RAINPROBLEMTYPE" val="ProblemTypeMarker"/>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755</TotalTime>
  <Words>1528</Words>
  <Application>Microsoft Office PowerPoint</Application>
  <PresentationFormat>全屏显示(16:9)</PresentationFormat>
  <Paragraphs>183</Paragraphs>
  <Slides>33</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33</vt:i4>
      </vt:variant>
    </vt:vector>
  </HeadingPairs>
  <TitlesOfParts>
    <vt:vector size="41" baseType="lpstr">
      <vt:lpstr>Microsoft Yahei</vt:lpstr>
      <vt:lpstr>楷体_GB2312</vt:lpstr>
      <vt:lpstr>宋体</vt:lpstr>
      <vt:lpstr>微软雅黑</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cp:lastModifiedBy>
  <cp:revision>389</cp:revision>
  <dcterms:created xsi:type="dcterms:W3CDTF">2019-06-19T02:08:00Z</dcterms:created>
  <dcterms:modified xsi:type="dcterms:W3CDTF">2023-03-22T05:37:18Z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ies>
</file>